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1" r:id="rId3"/>
    <p:sldId id="259" r:id="rId4"/>
    <p:sldId id="258" r:id="rId5"/>
    <p:sldId id="256" r:id="rId6"/>
  </p:sldIdLst>
  <p:sldSz cx="12192000" cy="6858000"/>
  <p:notesSz cx="6858000" cy="9144000"/>
  <p:defaultText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194E"/>
    <a:srgbClr val="022C2A"/>
    <a:srgbClr val="B3DD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007C54-3109-4974-8942-0674EFF88324}" v="6" dt="2022-01-06T16:17:00.3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63"/>
  </p:normalViewPr>
  <p:slideViewPr>
    <p:cSldViewPr snapToGrid="0" snapToObjects="1">
      <p:cViewPr varScale="1">
        <p:scale>
          <a:sx n="108" d="100"/>
          <a:sy n="108" d="100"/>
        </p:scale>
        <p:origin x="6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DA72F-CBB4-F045-A66C-1AD14495651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O"/>
          </a:p>
        </p:txBody>
      </p:sp>
      <p:sp>
        <p:nvSpPr>
          <p:cNvPr id="3" name="Subtitle 2">
            <a:extLst>
              <a:ext uri="{FF2B5EF4-FFF2-40B4-BE49-F238E27FC236}">
                <a16:creationId xmlns:a16="http://schemas.microsoft.com/office/drawing/2014/main" id="{149F2864-9D3C-7548-B86E-C7DCEF3084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O"/>
          </a:p>
        </p:txBody>
      </p:sp>
      <p:sp>
        <p:nvSpPr>
          <p:cNvPr id="4" name="Date Placeholder 3">
            <a:extLst>
              <a:ext uri="{FF2B5EF4-FFF2-40B4-BE49-F238E27FC236}">
                <a16:creationId xmlns:a16="http://schemas.microsoft.com/office/drawing/2014/main" id="{9E25C37F-5C80-584E-88AA-CF1C793B1B16}"/>
              </a:ext>
            </a:extLst>
          </p:cNvPr>
          <p:cNvSpPr>
            <a:spLocks noGrp="1"/>
          </p:cNvSpPr>
          <p:nvPr>
            <p:ph type="dt" sz="half" idx="10"/>
          </p:nvPr>
        </p:nvSpPr>
        <p:spPr/>
        <p:txBody>
          <a:bodyPr/>
          <a:lstStyle/>
          <a:p>
            <a:fld id="{5AEFA4D3-C2C0-FE4C-9F55-85CD42A5B4A8}" type="datetimeFigureOut">
              <a:rPr lang="en-NO" smtClean="0"/>
              <a:t>03/18/2022</a:t>
            </a:fld>
            <a:endParaRPr lang="en-NO"/>
          </a:p>
        </p:txBody>
      </p:sp>
      <p:sp>
        <p:nvSpPr>
          <p:cNvPr id="5" name="Footer Placeholder 4">
            <a:extLst>
              <a:ext uri="{FF2B5EF4-FFF2-40B4-BE49-F238E27FC236}">
                <a16:creationId xmlns:a16="http://schemas.microsoft.com/office/drawing/2014/main" id="{9BEFC5ED-4283-114F-93F9-49D861FF8EDD}"/>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E18C5BF7-0137-4F43-91D7-E10D0F8A6793}"/>
              </a:ext>
            </a:extLst>
          </p:cNvPr>
          <p:cNvSpPr>
            <a:spLocks noGrp="1"/>
          </p:cNvSpPr>
          <p:nvPr>
            <p:ph type="sldNum" sz="quarter" idx="12"/>
          </p:nvPr>
        </p:nvSpPr>
        <p:spPr/>
        <p:txBody>
          <a:bodyPr/>
          <a:lstStyle/>
          <a:p>
            <a:fld id="{66B2198C-A046-EB4E-827C-91A22DFBDF34}" type="slidenum">
              <a:rPr lang="en-NO" smtClean="0"/>
              <a:t>‹#›</a:t>
            </a:fld>
            <a:endParaRPr lang="en-NO"/>
          </a:p>
        </p:txBody>
      </p:sp>
    </p:spTree>
    <p:extLst>
      <p:ext uri="{BB962C8B-B14F-4D97-AF65-F5344CB8AC3E}">
        <p14:creationId xmlns:p14="http://schemas.microsoft.com/office/powerpoint/2010/main" val="1608045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2C735-4FD5-E048-BC4E-A5EBE79289E1}"/>
              </a:ext>
            </a:extLst>
          </p:cNvPr>
          <p:cNvSpPr>
            <a:spLocks noGrp="1"/>
          </p:cNvSpPr>
          <p:nvPr>
            <p:ph type="title"/>
          </p:nvPr>
        </p:nvSpPr>
        <p:spPr/>
        <p:txBody>
          <a:bodyPr/>
          <a:lstStyle/>
          <a:p>
            <a:r>
              <a:rPr lang="en-GB"/>
              <a:t>Click to edit Master title style</a:t>
            </a:r>
            <a:endParaRPr lang="en-NO"/>
          </a:p>
        </p:txBody>
      </p:sp>
      <p:sp>
        <p:nvSpPr>
          <p:cNvPr id="3" name="Vertical Text Placeholder 2">
            <a:extLst>
              <a:ext uri="{FF2B5EF4-FFF2-40B4-BE49-F238E27FC236}">
                <a16:creationId xmlns:a16="http://schemas.microsoft.com/office/drawing/2014/main" id="{2D8C30CE-DF98-9146-BC72-8532833A857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301C8DE1-925E-2B41-8525-F1D9C785DB6D}"/>
              </a:ext>
            </a:extLst>
          </p:cNvPr>
          <p:cNvSpPr>
            <a:spLocks noGrp="1"/>
          </p:cNvSpPr>
          <p:nvPr>
            <p:ph type="dt" sz="half" idx="10"/>
          </p:nvPr>
        </p:nvSpPr>
        <p:spPr/>
        <p:txBody>
          <a:bodyPr/>
          <a:lstStyle/>
          <a:p>
            <a:fld id="{5AEFA4D3-C2C0-FE4C-9F55-85CD42A5B4A8}" type="datetimeFigureOut">
              <a:rPr lang="en-NO" smtClean="0"/>
              <a:t>03/18/2022</a:t>
            </a:fld>
            <a:endParaRPr lang="en-NO"/>
          </a:p>
        </p:txBody>
      </p:sp>
      <p:sp>
        <p:nvSpPr>
          <p:cNvPr id="5" name="Footer Placeholder 4">
            <a:extLst>
              <a:ext uri="{FF2B5EF4-FFF2-40B4-BE49-F238E27FC236}">
                <a16:creationId xmlns:a16="http://schemas.microsoft.com/office/drawing/2014/main" id="{33037C14-2F0B-D44B-8AA2-DFBF290A2270}"/>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1EB158EB-977C-8741-90AB-EFDA902ACBCA}"/>
              </a:ext>
            </a:extLst>
          </p:cNvPr>
          <p:cNvSpPr>
            <a:spLocks noGrp="1"/>
          </p:cNvSpPr>
          <p:nvPr>
            <p:ph type="sldNum" sz="quarter" idx="12"/>
          </p:nvPr>
        </p:nvSpPr>
        <p:spPr/>
        <p:txBody>
          <a:bodyPr/>
          <a:lstStyle/>
          <a:p>
            <a:fld id="{66B2198C-A046-EB4E-827C-91A22DFBDF34}" type="slidenum">
              <a:rPr lang="en-NO" smtClean="0"/>
              <a:t>‹#›</a:t>
            </a:fld>
            <a:endParaRPr lang="en-NO"/>
          </a:p>
        </p:txBody>
      </p:sp>
    </p:spTree>
    <p:extLst>
      <p:ext uri="{BB962C8B-B14F-4D97-AF65-F5344CB8AC3E}">
        <p14:creationId xmlns:p14="http://schemas.microsoft.com/office/powerpoint/2010/main" val="2815773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33830C-A803-B24B-BBE7-C3843E088B1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O"/>
          </a:p>
        </p:txBody>
      </p:sp>
      <p:sp>
        <p:nvSpPr>
          <p:cNvPr id="3" name="Vertical Text Placeholder 2">
            <a:extLst>
              <a:ext uri="{FF2B5EF4-FFF2-40B4-BE49-F238E27FC236}">
                <a16:creationId xmlns:a16="http://schemas.microsoft.com/office/drawing/2014/main" id="{D72E5128-0B77-7E4B-9689-6C4937721CD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753D4056-4C97-FA40-B4E7-CE17C5B45215}"/>
              </a:ext>
            </a:extLst>
          </p:cNvPr>
          <p:cNvSpPr>
            <a:spLocks noGrp="1"/>
          </p:cNvSpPr>
          <p:nvPr>
            <p:ph type="dt" sz="half" idx="10"/>
          </p:nvPr>
        </p:nvSpPr>
        <p:spPr/>
        <p:txBody>
          <a:bodyPr/>
          <a:lstStyle/>
          <a:p>
            <a:fld id="{5AEFA4D3-C2C0-FE4C-9F55-85CD42A5B4A8}" type="datetimeFigureOut">
              <a:rPr lang="en-NO" smtClean="0"/>
              <a:t>03/18/2022</a:t>
            </a:fld>
            <a:endParaRPr lang="en-NO"/>
          </a:p>
        </p:txBody>
      </p:sp>
      <p:sp>
        <p:nvSpPr>
          <p:cNvPr id="5" name="Footer Placeholder 4">
            <a:extLst>
              <a:ext uri="{FF2B5EF4-FFF2-40B4-BE49-F238E27FC236}">
                <a16:creationId xmlns:a16="http://schemas.microsoft.com/office/drawing/2014/main" id="{B31B85B7-14BF-F84B-B0D6-94E6316E0D9E}"/>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21DFDF27-AFEE-7746-95C3-064E4BC9B58A}"/>
              </a:ext>
            </a:extLst>
          </p:cNvPr>
          <p:cNvSpPr>
            <a:spLocks noGrp="1"/>
          </p:cNvSpPr>
          <p:nvPr>
            <p:ph type="sldNum" sz="quarter" idx="12"/>
          </p:nvPr>
        </p:nvSpPr>
        <p:spPr/>
        <p:txBody>
          <a:bodyPr/>
          <a:lstStyle/>
          <a:p>
            <a:fld id="{66B2198C-A046-EB4E-827C-91A22DFBDF34}" type="slidenum">
              <a:rPr lang="en-NO" smtClean="0"/>
              <a:t>‹#›</a:t>
            </a:fld>
            <a:endParaRPr lang="en-NO"/>
          </a:p>
        </p:txBody>
      </p:sp>
    </p:spTree>
    <p:extLst>
      <p:ext uri="{BB962C8B-B14F-4D97-AF65-F5344CB8AC3E}">
        <p14:creationId xmlns:p14="http://schemas.microsoft.com/office/powerpoint/2010/main" val="1580545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EA6EA-2068-DB47-944C-B40BF2B6321D}"/>
              </a:ext>
            </a:extLst>
          </p:cNvPr>
          <p:cNvSpPr>
            <a:spLocks noGrp="1"/>
          </p:cNvSpPr>
          <p:nvPr>
            <p:ph type="title"/>
          </p:nvPr>
        </p:nvSpPr>
        <p:spPr/>
        <p:txBody>
          <a:bodyPr/>
          <a:lstStyle/>
          <a:p>
            <a:r>
              <a:rPr lang="en-GB"/>
              <a:t>Click to edit Master title style</a:t>
            </a:r>
            <a:endParaRPr lang="en-NO"/>
          </a:p>
        </p:txBody>
      </p:sp>
      <p:sp>
        <p:nvSpPr>
          <p:cNvPr id="3" name="Content Placeholder 2">
            <a:extLst>
              <a:ext uri="{FF2B5EF4-FFF2-40B4-BE49-F238E27FC236}">
                <a16:creationId xmlns:a16="http://schemas.microsoft.com/office/drawing/2014/main" id="{030145DD-796B-E545-BA00-DF18D2468FC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D7DF2768-96BE-F04B-82AE-0364A1B3DB79}"/>
              </a:ext>
            </a:extLst>
          </p:cNvPr>
          <p:cNvSpPr>
            <a:spLocks noGrp="1"/>
          </p:cNvSpPr>
          <p:nvPr>
            <p:ph type="dt" sz="half" idx="10"/>
          </p:nvPr>
        </p:nvSpPr>
        <p:spPr/>
        <p:txBody>
          <a:bodyPr/>
          <a:lstStyle/>
          <a:p>
            <a:fld id="{5AEFA4D3-C2C0-FE4C-9F55-85CD42A5B4A8}" type="datetimeFigureOut">
              <a:rPr lang="en-NO" smtClean="0"/>
              <a:t>03/18/2022</a:t>
            </a:fld>
            <a:endParaRPr lang="en-NO"/>
          </a:p>
        </p:txBody>
      </p:sp>
      <p:sp>
        <p:nvSpPr>
          <p:cNvPr id="5" name="Footer Placeholder 4">
            <a:extLst>
              <a:ext uri="{FF2B5EF4-FFF2-40B4-BE49-F238E27FC236}">
                <a16:creationId xmlns:a16="http://schemas.microsoft.com/office/drawing/2014/main" id="{BFE8970A-FA98-014B-8685-2770BA100652}"/>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05622F42-7D57-2342-BDE8-C81EF407EB90}"/>
              </a:ext>
            </a:extLst>
          </p:cNvPr>
          <p:cNvSpPr>
            <a:spLocks noGrp="1"/>
          </p:cNvSpPr>
          <p:nvPr>
            <p:ph type="sldNum" sz="quarter" idx="12"/>
          </p:nvPr>
        </p:nvSpPr>
        <p:spPr/>
        <p:txBody>
          <a:bodyPr/>
          <a:lstStyle/>
          <a:p>
            <a:fld id="{66B2198C-A046-EB4E-827C-91A22DFBDF34}" type="slidenum">
              <a:rPr lang="en-NO" smtClean="0"/>
              <a:t>‹#›</a:t>
            </a:fld>
            <a:endParaRPr lang="en-NO"/>
          </a:p>
        </p:txBody>
      </p:sp>
    </p:spTree>
    <p:extLst>
      <p:ext uri="{BB962C8B-B14F-4D97-AF65-F5344CB8AC3E}">
        <p14:creationId xmlns:p14="http://schemas.microsoft.com/office/powerpoint/2010/main" val="104433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BD606-B573-BD46-9C7B-33DDE42B051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O"/>
          </a:p>
        </p:txBody>
      </p:sp>
      <p:sp>
        <p:nvSpPr>
          <p:cNvPr id="3" name="Text Placeholder 2">
            <a:extLst>
              <a:ext uri="{FF2B5EF4-FFF2-40B4-BE49-F238E27FC236}">
                <a16:creationId xmlns:a16="http://schemas.microsoft.com/office/drawing/2014/main" id="{1EB69559-88B3-8F4B-85CA-27041CCE5E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F51FF72-2DF9-8D45-BEE0-6644E753DD42}"/>
              </a:ext>
            </a:extLst>
          </p:cNvPr>
          <p:cNvSpPr>
            <a:spLocks noGrp="1"/>
          </p:cNvSpPr>
          <p:nvPr>
            <p:ph type="dt" sz="half" idx="10"/>
          </p:nvPr>
        </p:nvSpPr>
        <p:spPr/>
        <p:txBody>
          <a:bodyPr/>
          <a:lstStyle/>
          <a:p>
            <a:fld id="{5AEFA4D3-C2C0-FE4C-9F55-85CD42A5B4A8}" type="datetimeFigureOut">
              <a:rPr lang="en-NO" smtClean="0"/>
              <a:t>03/18/2022</a:t>
            </a:fld>
            <a:endParaRPr lang="en-NO"/>
          </a:p>
        </p:txBody>
      </p:sp>
      <p:sp>
        <p:nvSpPr>
          <p:cNvPr id="5" name="Footer Placeholder 4">
            <a:extLst>
              <a:ext uri="{FF2B5EF4-FFF2-40B4-BE49-F238E27FC236}">
                <a16:creationId xmlns:a16="http://schemas.microsoft.com/office/drawing/2014/main" id="{300B2D60-2E09-9C4C-8A36-74DFEB07302A}"/>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28695338-2BA5-7746-8487-C962079A9A49}"/>
              </a:ext>
            </a:extLst>
          </p:cNvPr>
          <p:cNvSpPr>
            <a:spLocks noGrp="1"/>
          </p:cNvSpPr>
          <p:nvPr>
            <p:ph type="sldNum" sz="quarter" idx="12"/>
          </p:nvPr>
        </p:nvSpPr>
        <p:spPr/>
        <p:txBody>
          <a:bodyPr/>
          <a:lstStyle/>
          <a:p>
            <a:fld id="{66B2198C-A046-EB4E-827C-91A22DFBDF34}" type="slidenum">
              <a:rPr lang="en-NO" smtClean="0"/>
              <a:t>‹#›</a:t>
            </a:fld>
            <a:endParaRPr lang="en-NO"/>
          </a:p>
        </p:txBody>
      </p:sp>
    </p:spTree>
    <p:extLst>
      <p:ext uri="{BB962C8B-B14F-4D97-AF65-F5344CB8AC3E}">
        <p14:creationId xmlns:p14="http://schemas.microsoft.com/office/powerpoint/2010/main" val="385068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D85D7-A6E0-9B4B-9845-17E5324CFCDB}"/>
              </a:ext>
            </a:extLst>
          </p:cNvPr>
          <p:cNvSpPr>
            <a:spLocks noGrp="1"/>
          </p:cNvSpPr>
          <p:nvPr>
            <p:ph type="title"/>
          </p:nvPr>
        </p:nvSpPr>
        <p:spPr/>
        <p:txBody>
          <a:bodyPr/>
          <a:lstStyle/>
          <a:p>
            <a:r>
              <a:rPr lang="en-GB"/>
              <a:t>Click to edit Master title style</a:t>
            </a:r>
            <a:endParaRPr lang="en-NO"/>
          </a:p>
        </p:txBody>
      </p:sp>
      <p:sp>
        <p:nvSpPr>
          <p:cNvPr id="3" name="Content Placeholder 2">
            <a:extLst>
              <a:ext uri="{FF2B5EF4-FFF2-40B4-BE49-F238E27FC236}">
                <a16:creationId xmlns:a16="http://schemas.microsoft.com/office/drawing/2014/main" id="{ED8C5830-2FDE-B947-A333-7AE0417984E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Content Placeholder 3">
            <a:extLst>
              <a:ext uri="{FF2B5EF4-FFF2-40B4-BE49-F238E27FC236}">
                <a16:creationId xmlns:a16="http://schemas.microsoft.com/office/drawing/2014/main" id="{246A5544-630B-524D-821F-0EE6924B2B9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5" name="Date Placeholder 4">
            <a:extLst>
              <a:ext uri="{FF2B5EF4-FFF2-40B4-BE49-F238E27FC236}">
                <a16:creationId xmlns:a16="http://schemas.microsoft.com/office/drawing/2014/main" id="{7CE65575-AFE9-7A4F-AAB1-17246400427F}"/>
              </a:ext>
            </a:extLst>
          </p:cNvPr>
          <p:cNvSpPr>
            <a:spLocks noGrp="1"/>
          </p:cNvSpPr>
          <p:nvPr>
            <p:ph type="dt" sz="half" idx="10"/>
          </p:nvPr>
        </p:nvSpPr>
        <p:spPr/>
        <p:txBody>
          <a:bodyPr/>
          <a:lstStyle/>
          <a:p>
            <a:fld id="{5AEFA4D3-C2C0-FE4C-9F55-85CD42A5B4A8}" type="datetimeFigureOut">
              <a:rPr lang="en-NO" smtClean="0"/>
              <a:t>03/18/2022</a:t>
            </a:fld>
            <a:endParaRPr lang="en-NO"/>
          </a:p>
        </p:txBody>
      </p:sp>
      <p:sp>
        <p:nvSpPr>
          <p:cNvPr id="6" name="Footer Placeholder 5">
            <a:extLst>
              <a:ext uri="{FF2B5EF4-FFF2-40B4-BE49-F238E27FC236}">
                <a16:creationId xmlns:a16="http://schemas.microsoft.com/office/drawing/2014/main" id="{1345F7FD-A27C-A34B-84B2-C9DCD3C58756}"/>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F62C20DC-0BA3-B64B-8E9B-BBDD749612D4}"/>
              </a:ext>
            </a:extLst>
          </p:cNvPr>
          <p:cNvSpPr>
            <a:spLocks noGrp="1"/>
          </p:cNvSpPr>
          <p:nvPr>
            <p:ph type="sldNum" sz="quarter" idx="12"/>
          </p:nvPr>
        </p:nvSpPr>
        <p:spPr/>
        <p:txBody>
          <a:bodyPr/>
          <a:lstStyle/>
          <a:p>
            <a:fld id="{66B2198C-A046-EB4E-827C-91A22DFBDF34}" type="slidenum">
              <a:rPr lang="en-NO" smtClean="0"/>
              <a:t>‹#›</a:t>
            </a:fld>
            <a:endParaRPr lang="en-NO"/>
          </a:p>
        </p:txBody>
      </p:sp>
    </p:spTree>
    <p:extLst>
      <p:ext uri="{BB962C8B-B14F-4D97-AF65-F5344CB8AC3E}">
        <p14:creationId xmlns:p14="http://schemas.microsoft.com/office/powerpoint/2010/main" val="1940467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2B55-F862-A14B-919A-0CE0E3032B85}"/>
              </a:ext>
            </a:extLst>
          </p:cNvPr>
          <p:cNvSpPr>
            <a:spLocks noGrp="1"/>
          </p:cNvSpPr>
          <p:nvPr>
            <p:ph type="title"/>
          </p:nvPr>
        </p:nvSpPr>
        <p:spPr>
          <a:xfrm>
            <a:off x="839788" y="365125"/>
            <a:ext cx="10515600" cy="1325563"/>
          </a:xfrm>
        </p:spPr>
        <p:txBody>
          <a:bodyPr/>
          <a:lstStyle/>
          <a:p>
            <a:r>
              <a:rPr lang="en-GB"/>
              <a:t>Click to edit Master title style</a:t>
            </a:r>
            <a:endParaRPr lang="en-NO"/>
          </a:p>
        </p:txBody>
      </p:sp>
      <p:sp>
        <p:nvSpPr>
          <p:cNvPr id="3" name="Text Placeholder 2">
            <a:extLst>
              <a:ext uri="{FF2B5EF4-FFF2-40B4-BE49-F238E27FC236}">
                <a16:creationId xmlns:a16="http://schemas.microsoft.com/office/drawing/2014/main" id="{07545169-BDD6-1C4C-9015-33B5AA5537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9A0850A-92E7-BF48-829F-9B0EDC458F0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5" name="Text Placeholder 4">
            <a:extLst>
              <a:ext uri="{FF2B5EF4-FFF2-40B4-BE49-F238E27FC236}">
                <a16:creationId xmlns:a16="http://schemas.microsoft.com/office/drawing/2014/main" id="{C0CACD09-FDE8-FD49-9024-1EF4E2B8FC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B991B03-0B97-D94D-86F3-87255C3E8F3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7" name="Date Placeholder 6">
            <a:extLst>
              <a:ext uri="{FF2B5EF4-FFF2-40B4-BE49-F238E27FC236}">
                <a16:creationId xmlns:a16="http://schemas.microsoft.com/office/drawing/2014/main" id="{6C4978E4-AE31-0643-BB96-6C1E1B03E819}"/>
              </a:ext>
            </a:extLst>
          </p:cNvPr>
          <p:cNvSpPr>
            <a:spLocks noGrp="1"/>
          </p:cNvSpPr>
          <p:nvPr>
            <p:ph type="dt" sz="half" idx="10"/>
          </p:nvPr>
        </p:nvSpPr>
        <p:spPr/>
        <p:txBody>
          <a:bodyPr/>
          <a:lstStyle/>
          <a:p>
            <a:fld id="{5AEFA4D3-C2C0-FE4C-9F55-85CD42A5B4A8}" type="datetimeFigureOut">
              <a:rPr lang="en-NO" smtClean="0"/>
              <a:t>03/18/2022</a:t>
            </a:fld>
            <a:endParaRPr lang="en-NO"/>
          </a:p>
        </p:txBody>
      </p:sp>
      <p:sp>
        <p:nvSpPr>
          <p:cNvPr id="8" name="Footer Placeholder 7">
            <a:extLst>
              <a:ext uri="{FF2B5EF4-FFF2-40B4-BE49-F238E27FC236}">
                <a16:creationId xmlns:a16="http://schemas.microsoft.com/office/drawing/2014/main" id="{D20E0BAD-4648-254A-B017-6EEF37DDD820}"/>
              </a:ext>
            </a:extLst>
          </p:cNvPr>
          <p:cNvSpPr>
            <a:spLocks noGrp="1"/>
          </p:cNvSpPr>
          <p:nvPr>
            <p:ph type="ftr" sz="quarter" idx="11"/>
          </p:nvPr>
        </p:nvSpPr>
        <p:spPr/>
        <p:txBody>
          <a:bodyPr/>
          <a:lstStyle/>
          <a:p>
            <a:endParaRPr lang="en-NO"/>
          </a:p>
        </p:txBody>
      </p:sp>
      <p:sp>
        <p:nvSpPr>
          <p:cNvPr id="9" name="Slide Number Placeholder 8">
            <a:extLst>
              <a:ext uri="{FF2B5EF4-FFF2-40B4-BE49-F238E27FC236}">
                <a16:creationId xmlns:a16="http://schemas.microsoft.com/office/drawing/2014/main" id="{204FEFE2-C755-B54D-ACEC-BB1860ACF362}"/>
              </a:ext>
            </a:extLst>
          </p:cNvPr>
          <p:cNvSpPr>
            <a:spLocks noGrp="1"/>
          </p:cNvSpPr>
          <p:nvPr>
            <p:ph type="sldNum" sz="quarter" idx="12"/>
          </p:nvPr>
        </p:nvSpPr>
        <p:spPr/>
        <p:txBody>
          <a:bodyPr/>
          <a:lstStyle/>
          <a:p>
            <a:fld id="{66B2198C-A046-EB4E-827C-91A22DFBDF34}" type="slidenum">
              <a:rPr lang="en-NO" smtClean="0"/>
              <a:t>‹#›</a:t>
            </a:fld>
            <a:endParaRPr lang="en-NO"/>
          </a:p>
        </p:txBody>
      </p:sp>
    </p:spTree>
    <p:extLst>
      <p:ext uri="{BB962C8B-B14F-4D97-AF65-F5344CB8AC3E}">
        <p14:creationId xmlns:p14="http://schemas.microsoft.com/office/powerpoint/2010/main" val="4053875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1ADBF-8197-9D4F-82D6-AF4793F37348}"/>
              </a:ext>
            </a:extLst>
          </p:cNvPr>
          <p:cNvSpPr>
            <a:spLocks noGrp="1"/>
          </p:cNvSpPr>
          <p:nvPr>
            <p:ph type="title"/>
          </p:nvPr>
        </p:nvSpPr>
        <p:spPr/>
        <p:txBody>
          <a:bodyPr/>
          <a:lstStyle/>
          <a:p>
            <a:r>
              <a:rPr lang="en-GB"/>
              <a:t>Click to edit Master title style</a:t>
            </a:r>
            <a:endParaRPr lang="en-NO"/>
          </a:p>
        </p:txBody>
      </p:sp>
      <p:sp>
        <p:nvSpPr>
          <p:cNvPr id="3" name="Date Placeholder 2">
            <a:extLst>
              <a:ext uri="{FF2B5EF4-FFF2-40B4-BE49-F238E27FC236}">
                <a16:creationId xmlns:a16="http://schemas.microsoft.com/office/drawing/2014/main" id="{A289648F-962D-484D-B613-5404674D4FCF}"/>
              </a:ext>
            </a:extLst>
          </p:cNvPr>
          <p:cNvSpPr>
            <a:spLocks noGrp="1"/>
          </p:cNvSpPr>
          <p:nvPr>
            <p:ph type="dt" sz="half" idx="10"/>
          </p:nvPr>
        </p:nvSpPr>
        <p:spPr/>
        <p:txBody>
          <a:bodyPr/>
          <a:lstStyle/>
          <a:p>
            <a:fld id="{5AEFA4D3-C2C0-FE4C-9F55-85CD42A5B4A8}" type="datetimeFigureOut">
              <a:rPr lang="en-NO" smtClean="0"/>
              <a:t>03/18/2022</a:t>
            </a:fld>
            <a:endParaRPr lang="en-NO"/>
          </a:p>
        </p:txBody>
      </p:sp>
      <p:sp>
        <p:nvSpPr>
          <p:cNvPr id="4" name="Footer Placeholder 3">
            <a:extLst>
              <a:ext uri="{FF2B5EF4-FFF2-40B4-BE49-F238E27FC236}">
                <a16:creationId xmlns:a16="http://schemas.microsoft.com/office/drawing/2014/main" id="{27B3B266-AEB8-F747-B65E-B88EF8972BD1}"/>
              </a:ext>
            </a:extLst>
          </p:cNvPr>
          <p:cNvSpPr>
            <a:spLocks noGrp="1"/>
          </p:cNvSpPr>
          <p:nvPr>
            <p:ph type="ftr" sz="quarter" idx="11"/>
          </p:nvPr>
        </p:nvSpPr>
        <p:spPr/>
        <p:txBody>
          <a:bodyPr/>
          <a:lstStyle/>
          <a:p>
            <a:endParaRPr lang="en-NO"/>
          </a:p>
        </p:txBody>
      </p:sp>
      <p:sp>
        <p:nvSpPr>
          <p:cNvPr id="5" name="Slide Number Placeholder 4">
            <a:extLst>
              <a:ext uri="{FF2B5EF4-FFF2-40B4-BE49-F238E27FC236}">
                <a16:creationId xmlns:a16="http://schemas.microsoft.com/office/drawing/2014/main" id="{2A0756E0-FAC3-1C44-8AE7-F9F0EE026C72}"/>
              </a:ext>
            </a:extLst>
          </p:cNvPr>
          <p:cNvSpPr>
            <a:spLocks noGrp="1"/>
          </p:cNvSpPr>
          <p:nvPr>
            <p:ph type="sldNum" sz="quarter" idx="12"/>
          </p:nvPr>
        </p:nvSpPr>
        <p:spPr/>
        <p:txBody>
          <a:bodyPr/>
          <a:lstStyle/>
          <a:p>
            <a:fld id="{66B2198C-A046-EB4E-827C-91A22DFBDF34}" type="slidenum">
              <a:rPr lang="en-NO" smtClean="0"/>
              <a:t>‹#›</a:t>
            </a:fld>
            <a:endParaRPr lang="en-NO"/>
          </a:p>
        </p:txBody>
      </p:sp>
    </p:spTree>
    <p:extLst>
      <p:ext uri="{BB962C8B-B14F-4D97-AF65-F5344CB8AC3E}">
        <p14:creationId xmlns:p14="http://schemas.microsoft.com/office/powerpoint/2010/main" val="2456092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EC5701-F896-864D-BE2E-4A2A5235EDE8}"/>
              </a:ext>
            </a:extLst>
          </p:cNvPr>
          <p:cNvSpPr>
            <a:spLocks noGrp="1"/>
          </p:cNvSpPr>
          <p:nvPr>
            <p:ph type="dt" sz="half" idx="10"/>
          </p:nvPr>
        </p:nvSpPr>
        <p:spPr/>
        <p:txBody>
          <a:bodyPr/>
          <a:lstStyle/>
          <a:p>
            <a:fld id="{5AEFA4D3-C2C0-FE4C-9F55-85CD42A5B4A8}" type="datetimeFigureOut">
              <a:rPr lang="en-NO" smtClean="0"/>
              <a:t>03/18/2022</a:t>
            </a:fld>
            <a:endParaRPr lang="en-NO"/>
          </a:p>
        </p:txBody>
      </p:sp>
      <p:sp>
        <p:nvSpPr>
          <p:cNvPr id="3" name="Footer Placeholder 2">
            <a:extLst>
              <a:ext uri="{FF2B5EF4-FFF2-40B4-BE49-F238E27FC236}">
                <a16:creationId xmlns:a16="http://schemas.microsoft.com/office/drawing/2014/main" id="{C06022DF-4EF0-8E4F-A7C8-324D0906193A}"/>
              </a:ext>
            </a:extLst>
          </p:cNvPr>
          <p:cNvSpPr>
            <a:spLocks noGrp="1"/>
          </p:cNvSpPr>
          <p:nvPr>
            <p:ph type="ftr" sz="quarter" idx="11"/>
          </p:nvPr>
        </p:nvSpPr>
        <p:spPr/>
        <p:txBody>
          <a:bodyPr/>
          <a:lstStyle/>
          <a:p>
            <a:endParaRPr lang="en-NO"/>
          </a:p>
        </p:txBody>
      </p:sp>
      <p:sp>
        <p:nvSpPr>
          <p:cNvPr id="4" name="Slide Number Placeholder 3">
            <a:extLst>
              <a:ext uri="{FF2B5EF4-FFF2-40B4-BE49-F238E27FC236}">
                <a16:creationId xmlns:a16="http://schemas.microsoft.com/office/drawing/2014/main" id="{2AA171A3-B079-B541-8202-913768B90A23}"/>
              </a:ext>
            </a:extLst>
          </p:cNvPr>
          <p:cNvSpPr>
            <a:spLocks noGrp="1"/>
          </p:cNvSpPr>
          <p:nvPr>
            <p:ph type="sldNum" sz="quarter" idx="12"/>
          </p:nvPr>
        </p:nvSpPr>
        <p:spPr/>
        <p:txBody>
          <a:bodyPr/>
          <a:lstStyle/>
          <a:p>
            <a:fld id="{66B2198C-A046-EB4E-827C-91A22DFBDF34}" type="slidenum">
              <a:rPr lang="en-NO" smtClean="0"/>
              <a:t>‹#›</a:t>
            </a:fld>
            <a:endParaRPr lang="en-NO"/>
          </a:p>
        </p:txBody>
      </p:sp>
    </p:spTree>
    <p:extLst>
      <p:ext uri="{BB962C8B-B14F-4D97-AF65-F5344CB8AC3E}">
        <p14:creationId xmlns:p14="http://schemas.microsoft.com/office/powerpoint/2010/main" val="565561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E81C6-CC96-B040-B126-D869B449355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O"/>
          </a:p>
        </p:txBody>
      </p:sp>
      <p:sp>
        <p:nvSpPr>
          <p:cNvPr id="3" name="Content Placeholder 2">
            <a:extLst>
              <a:ext uri="{FF2B5EF4-FFF2-40B4-BE49-F238E27FC236}">
                <a16:creationId xmlns:a16="http://schemas.microsoft.com/office/drawing/2014/main" id="{A0BFB085-FE73-434E-8E8A-7EF6AF032A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Text Placeholder 3">
            <a:extLst>
              <a:ext uri="{FF2B5EF4-FFF2-40B4-BE49-F238E27FC236}">
                <a16:creationId xmlns:a16="http://schemas.microsoft.com/office/drawing/2014/main" id="{DC438BE6-1819-BD44-A032-B29199F71D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90A853E-2870-9242-9AF9-675C0A51E115}"/>
              </a:ext>
            </a:extLst>
          </p:cNvPr>
          <p:cNvSpPr>
            <a:spLocks noGrp="1"/>
          </p:cNvSpPr>
          <p:nvPr>
            <p:ph type="dt" sz="half" idx="10"/>
          </p:nvPr>
        </p:nvSpPr>
        <p:spPr/>
        <p:txBody>
          <a:bodyPr/>
          <a:lstStyle/>
          <a:p>
            <a:fld id="{5AEFA4D3-C2C0-FE4C-9F55-85CD42A5B4A8}" type="datetimeFigureOut">
              <a:rPr lang="en-NO" smtClean="0"/>
              <a:t>03/18/2022</a:t>
            </a:fld>
            <a:endParaRPr lang="en-NO"/>
          </a:p>
        </p:txBody>
      </p:sp>
      <p:sp>
        <p:nvSpPr>
          <p:cNvPr id="6" name="Footer Placeholder 5">
            <a:extLst>
              <a:ext uri="{FF2B5EF4-FFF2-40B4-BE49-F238E27FC236}">
                <a16:creationId xmlns:a16="http://schemas.microsoft.com/office/drawing/2014/main" id="{D232066D-921B-8E4C-B9F9-16C1D3D12535}"/>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DCC12E17-9FD1-DB44-B863-45ABE9E7276E}"/>
              </a:ext>
            </a:extLst>
          </p:cNvPr>
          <p:cNvSpPr>
            <a:spLocks noGrp="1"/>
          </p:cNvSpPr>
          <p:nvPr>
            <p:ph type="sldNum" sz="quarter" idx="12"/>
          </p:nvPr>
        </p:nvSpPr>
        <p:spPr/>
        <p:txBody>
          <a:bodyPr/>
          <a:lstStyle/>
          <a:p>
            <a:fld id="{66B2198C-A046-EB4E-827C-91A22DFBDF34}" type="slidenum">
              <a:rPr lang="en-NO" smtClean="0"/>
              <a:t>‹#›</a:t>
            </a:fld>
            <a:endParaRPr lang="en-NO"/>
          </a:p>
        </p:txBody>
      </p:sp>
    </p:spTree>
    <p:extLst>
      <p:ext uri="{BB962C8B-B14F-4D97-AF65-F5344CB8AC3E}">
        <p14:creationId xmlns:p14="http://schemas.microsoft.com/office/powerpoint/2010/main" val="1416982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5490A-BB86-B646-BD03-2274B4AF179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O"/>
          </a:p>
        </p:txBody>
      </p:sp>
      <p:sp>
        <p:nvSpPr>
          <p:cNvPr id="3" name="Picture Placeholder 2">
            <a:extLst>
              <a:ext uri="{FF2B5EF4-FFF2-40B4-BE49-F238E27FC236}">
                <a16:creationId xmlns:a16="http://schemas.microsoft.com/office/drawing/2014/main" id="{5EE424EB-0BFB-9B41-A29E-3EF6F70872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O"/>
          </a:p>
        </p:txBody>
      </p:sp>
      <p:sp>
        <p:nvSpPr>
          <p:cNvPr id="4" name="Text Placeholder 3">
            <a:extLst>
              <a:ext uri="{FF2B5EF4-FFF2-40B4-BE49-F238E27FC236}">
                <a16:creationId xmlns:a16="http://schemas.microsoft.com/office/drawing/2014/main" id="{32A04B56-270C-B347-A0FE-62B079E0AF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A5B6808-5440-CD4E-B60D-668DAB858BB6}"/>
              </a:ext>
            </a:extLst>
          </p:cNvPr>
          <p:cNvSpPr>
            <a:spLocks noGrp="1"/>
          </p:cNvSpPr>
          <p:nvPr>
            <p:ph type="dt" sz="half" idx="10"/>
          </p:nvPr>
        </p:nvSpPr>
        <p:spPr/>
        <p:txBody>
          <a:bodyPr/>
          <a:lstStyle/>
          <a:p>
            <a:fld id="{5AEFA4D3-C2C0-FE4C-9F55-85CD42A5B4A8}" type="datetimeFigureOut">
              <a:rPr lang="en-NO" smtClean="0"/>
              <a:t>03/18/2022</a:t>
            </a:fld>
            <a:endParaRPr lang="en-NO"/>
          </a:p>
        </p:txBody>
      </p:sp>
      <p:sp>
        <p:nvSpPr>
          <p:cNvPr id="6" name="Footer Placeholder 5">
            <a:extLst>
              <a:ext uri="{FF2B5EF4-FFF2-40B4-BE49-F238E27FC236}">
                <a16:creationId xmlns:a16="http://schemas.microsoft.com/office/drawing/2014/main" id="{E49471C0-E289-9844-AD15-F60DC55824C4}"/>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69DF07E0-B113-5142-B310-AA99F8B99066}"/>
              </a:ext>
            </a:extLst>
          </p:cNvPr>
          <p:cNvSpPr>
            <a:spLocks noGrp="1"/>
          </p:cNvSpPr>
          <p:nvPr>
            <p:ph type="sldNum" sz="quarter" idx="12"/>
          </p:nvPr>
        </p:nvSpPr>
        <p:spPr/>
        <p:txBody>
          <a:bodyPr/>
          <a:lstStyle/>
          <a:p>
            <a:fld id="{66B2198C-A046-EB4E-827C-91A22DFBDF34}" type="slidenum">
              <a:rPr lang="en-NO" smtClean="0"/>
              <a:t>‹#›</a:t>
            </a:fld>
            <a:endParaRPr lang="en-NO"/>
          </a:p>
        </p:txBody>
      </p:sp>
    </p:spTree>
    <p:extLst>
      <p:ext uri="{BB962C8B-B14F-4D97-AF65-F5344CB8AC3E}">
        <p14:creationId xmlns:p14="http://schemas.microsoft.com/office/powerpoint/2010/main" val="2689744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4D96A7-9504-CC4F-A2DF-F8B8454754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O"/>
          </a:p>
        </p:txBody>
      </p:sp>
      <p:sp>
        <p:nvSpPr>
          <p:cNvPr id="3" name="Text Placeholder 2">
            <a:extLst>
              <a:ext uri="{FF2B5EF4-FFF2-40B4-BE49-F238E27FC236}">
                <a16:creationId xmlns:a16="http://schemas.microsoft.com/office/drawing/2014/main" id="{1607A8A2-56FC-8F45-ABC8-2CC2AB7D9F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99CEAD55-A121-EB48-8E0D-DA2FECE660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EFA4D3-C2C0-FE4C-9F55-85CD42A5B4A8}" type="datetimeFigureOut">
              <a:rPr lang="en-NO" smtClean="0"/>
              <a:t>03/18/2022</a:t>
            </a:fld>
            <a:endParaRPr lang="en-NO"/>
          </a:p>
        </p:txBody>
      </p:sp>
      <p:sp>
        <p:nvSpPr>
          <p:cNvPr id="5" name="Footer Placeholder 4">
            <a:extLst>
              <a:ext uri="{FF2B5EF4-FFF2-40B4-BE49-F238E27FC236}">
                <a16:creationId xmlns:a16="http://schemas.microsoft.com/office/drawing/2014/main" id="{104ECBEB-2CA8-DD42-AE68-3072D2E91B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O"/>
          </a:p>
        </p:txBody>
      </p:sp>
      <p:sp>
        <p:nvSpPr>
          <p:cNvPr id="6" name="Slide Number Placeholder 5">
            <a:extLst>
              <a:ext uri="{FF2B5EF4-FFF2-40B4-BE49-F238E27FC236}">
                <a16:creationId xmlns:a16="http://schemas.microsoft.com/office/drawing/2014/main" id="{86C2C72D-D2A8-E040-91E4-86FBF95AAE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2198C-A046-EB4E-827C-91A22DFBDF34}" type="slidenum">
              <a:rPr lang="en-NO" smtClean="0"/>
              <a:t>‹#›</a:t>
            </a:fld>
            <a:endParaRPr lang="en-NO"/>
          </a:p>
        </p:txBody>
      </p:sp>
    </p:spTree>
    <p:extLst>
      <p:ext uri="{BB962C8B-B14F-4D97-AF65-F5344CB8AC3E}">
        <p14:creationId xmlns:p14="http://schemas.microsoft.com/office/powerpoint/2010/main" val="1235281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helsedata.no/no/forvaltere/folkehelseinstituttet/dodsarsaksregisteret/" TargetMode="External"/><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vg.no/nyheter/innenriks/i/34q9L0/tre-av-fire-psykologer-har-minst-et-halvt-aars-ventetid" TargetMode="External"/><Relationship Id="rId5" Type="http://schemas.openxmlformats.org/officeDocument/2006/relationships/hyperlink" Target="https://www.nrk.no/trondelag/forskning-viser-at-ungdom-har-blitt-mindre-lykkelige-pa-ti-ar-1.15731367" TargetMode="External"/><Relationship Id="rId4" Type="http://schemas.openxmlformats.org/officeDocument/2006/relationships/hyperlink" Target="https://www.rodekors.no/aktuelt/psykt-ens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mentalhelseungdom.no/om-mental-helse-ungdom/var-politikk/" TargetMode="External"/><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mentalhelseungdom.no/vare-prosjekt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ound Diagonal Corner of Rectangle 5">
            <a:extLst>
              <a:ext uri="{FF2B5EF4-FFF2-40B4-BE49-F238E27FC236}">
                <a16:creationId xmlns:a16="http://schemas.microsoft.com/office/drawing/2014/main" id="{ACB56469-4D75-2445-8D21-DB7B571773F6}"/>
              </a:ext>
            </a:extLst>
          </p:cNvPr>
          <p:cNvSpPr/>
          <p:nvPr/>
        </p:nvSpPr>
        <p:spPr>
          <a:xfrm>
            <a:off x="223243" y="3626086"/>
            <a:ext cx="8273549" cy="2503252"/>
          </a:xfrm>
          <a:prstGeom prst="round2DiagRect">
            <a:avLst/>
          </a:prstGeom>
          <a:solidFill>
            <a:srgbClr val="B3DD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pic>
        <p:nvPicPr>
          <p:cNvPr id="7" name="Picture 6" descr="A person with blue eyes&#10;&#10;Description automatically generated with low confidence">
            <a:extLst>
              <a:ext uri="{FF2B5EF4-FFF2-40B4-BE49-F238E27FC236}">
                <a16:creationId xmlns:a16="http://schemas.microsoft.com/office/drawing/2014/main" id="{0D1A5511-8340-D74D-B971-514C138C08C0}"/>
              </a:ext>
            </a:extLst>
          </p:cNvPr>
          <p:cNvPicPr>
            <a:picLocks noChangeAspect="1"/>
          </p:cNvPicPr>
          <p:nvPr/>
        </p:nvPicPr>
        <p:blipFill rotWithShape="1">
          <a:blip r:embed="rId2"/>
          <a:srcRect l="13900" r="64567"/>
          <a:stretch/>
        </p:blipFill>
        <p:spPr>
          <a:xfrm>
            <a:off x="8972550" y="0"/>
            <a:ext cx="3224812" cy="6858000"/>
          </a:xfrm>
          <a:prstGeom prst="rect">
            <a:avLst/>
          </a:prstGeom>
        </p:spPr>
      </p:pic>
      <p:sp>
        <p:nvSpPr>
          <p:cNvPr id="2" name="TextBox 1">
            <a:extLst>
              <a:ext uri="{FF2B5EF4-FFF2-40B4-BE49-F238E27FC236}">
                <a16:creationId xmlns:a16="http://schemas.microsoft.com/office/drawing/2014/main" id="{02F8850B-F632-584F-A549-EC168D94103D}"/>
              </a:ext>
            </a:extLst>
          </p:cNvPr>
          <p:cNvSpPr txBox="1"/>
          <p:nvPr/>
        </p:nvSpPr>
        <p:spPr>
          <a:xfrm>
            <a:off x="223244" y="227182"/>
            <a:ext cx="2888932" cy="646331"/>
          </a:xfrm>
          <a:prstGeom prst="rect">
            <a:avLst/>
          </a:prstGeom>
          <a:noFill/>
        </p:spPr>
        <p:txBody>
          <a:bodyPr wrap="none" rtlCol="0">
            <a:spAutoFit/>
          </a:bodyPr>
          <a:lstStyle/>
          <a:p>
            <a:r>
              <a:rPr lang="en-NO" sz="3600" dirty="0">
                <a:solidFill>
                  <a:srgbClr val="9A194E"/>
                </a:solidFill>
                <a:latin typeface="Rubik Medium" pitchFamily="2" charset="-79"/>
                <a:cs typeface="Rubik Medium" pitchFamily="2" charset="-79"/>
              </a:rPr>
              <a:t>Background</a:t>
            </a:r>
          </a:p>
        </p:txBody>
      </p:sp>
      <p:sp>
        <p:nvSpPr>
          <p:cNvPr id="3" name="TextBox 2">
            <a:extLst>
              <a:ext uri="{FF2B5EF4-FFF2-40B4-BE49-F238E27FC236}">
                <a16:creationId xmlns:a16="http://schemas.microsoft.com/office/drawing/2014/main" id="{31E54123-69EE-F446-867F-21F08D27C923}"/>
              </a:ext>
            </a:extLst>
          </p:cNvPr>
          <p:cNvSpPr txBox="1"/>
          <p:nvPr/>
        </p:nvSpPr>
        <p:spPr>
          <a:xfrm>
            <a:off x="223244" y="1163873"/>
            <a:ext cx="8273549" cy="2462213"/>
          </a:xfrm>
          <a:prstGeom prst="rect">
            <a:avLst/>
          </a:prstGeom>
          <a:noFill/>
        </p:spPr>
        <p:txBody>
          <a:bodyPr wrap="square" rtlCol="0">
            <a:spAutoFit/>
          </a:bodyPr>
          <a:lstStyle/>
          <a:p>
            <a:r>
              <a:rPr lang="en-NO" sz="1400" dirty="0">
                <a:solidFill>
                  <a:srgbClr val="022C2A"/>
                </a:solidFill>
                <a:latin typeface="Roboto Medium" panose="02000000000000000000" pitchFamily="2" charset="0"/>
                <a:ea typeface="Roboto Medium" panose="02000000000000000000" pitchFamily="2" charset="0"/>
              </a:rPr>
              <a:t>There have never been so many young people struggling with mental illness as there are today &amp; there is unfortunately no such thing as a vaccine for mental health problems.</a:t>
            </a:r>
          </a:p>
          <a:p>
            <a:endParaRPr lang="en-NO" sz="1400" dirty="0">
              <a:solidFill>
                <a:srgbClr val="022C2A"/>
              </a:solidFill>
              <a:latin typeface="Roboto Light" panose="02000000000000000000" pitchFamily="2" charset="0"/>
              <a:ea typeface="Roboto Light" panose="02000000000000000000" pitchFamily="2" charset="0"/>
            </a:endParaRPr>
          </a:p>
          <a:p>
            <a:r>
              <a:rPr lang="en-US" sz="1400" dirty="0">
                <a:solidFill>
                  <a:srgbClr val="022C2A"/>
                </a:solidFill>
                <a:latin typeface="Roboto Light" panose="02000000000000000000" pitchFamily="2" charset="0"/>
                <a:ea typeface="Roboto Light" panose="02000000000000000000" pitchFamily="2" charset="0"/>
              </a:rPr>
              <a:t>Both before &amp; still during the current pandemic there has been a significant lack of offerings for children &amp; youths who express a need for help with their mental health. As a result, most people suffer from mental illness for far too long, &amp; far too many are not recognized before it is to late.</a:t>
            </a:r>
          </a:p>
          <a:p>
            <a:endParaRPr lang="en-US" sz="1400" dirty="0">
              <a:solidFill>
                <a:srgbClr val="022C2A"/>
              </a:solidFill>
              <a:latin typeface="Roboto Light" panose="02000000000000000000" pitchFamily="2" charset="0"/>
              <a:ea typeface="Roboto Light" panose="02000000000000000000" pitchFamily="2" charset="0"/>
            </a:endParaRPr>
          </a:p>
          <a:p>
            <a:r>
              <a:rPr lang="en-US" sz="1400" dirty="0">
                <a:solidFill>
                  <a:srgbClr val="022C2A"/>
                </a:solidFill>
                <a:latin typeface="Roboto Light" panose="02000000000000000000" pitchFamily="2" charset="0"/>
                <a:ea typeface="Roboto Light" panose="02000000000000000000" pitchFamily="2" charset="0"/>
              </a:rPr>
              <a:t>The support offerings available today do not meet the needs of our modern society. </a:t>
            </a:r>
          </a:p>
          <a:p>
            <a:endParaRPr lang="en-NO" sz="1400" dirty="0">
              <a:solidFill>
                <a:srgbClr val="022C2A"/>
              </a:solidFill>
              <a:latin typeface="Roboto Light" panose="02000000000000000000" pitchFamily="2" charset="0"/>
              <a:ea typeface="Roboto Light" panose="02000000000000000000" pitchFamily="2" charset="0"/>
            </a:endParaRPr>
          </a:p>
          <a:p>
            <a:r>
              <a:rPr lang="en-NO" sz="1400" dirty="0">
                <a:solidFill>
                  <a:srgbClr val="022C2A"/>
                </a:solidFill>
                <a:latin typeface="Roboto Light" panose="02000000000000000000" pitchFamily="2" charset="0"/>
                <a:ea typeface="Roboto Light" panose="02000000000000000000" pitchFamily="2" charset="0"/>
              </a:rPr>
              <a:t>Below are just a few of the eye-opening statistics that highlight the size of the crisis we face in Norway:</a:t>
            </a:r>
          </a:p>
          <a:p>
            <a:endParaRPr lang="en-NO" sz="1400" dirty="0">
              <a:solidFill>
                <a:srgbClr val="022C2A"/>
              </a:solidFill>
              <a:latin typeface="Roboto Light" panose="02000000000000000000" pitchFamily="2" charset="0"/>
              <a:ea typeface="Roboto Light" panose="02000000000000000000" pitchFamily="2" charset="0"/>
            </a:endParaRPr>
          </a:p>
        </p:txBody>
      </p:sp>
      <p:sp>
        <p:nvSpPr>
          <p:cNvPr id="4" name="TextBox 3">
            <a:extLst>
              <a:ext uri="{FF2B5EF4-FFF2-40B4-BE49-F238E27FC236}">
                <a16:creationId xmlns:a16="http://schemas.microsoft.com/office/drawing/2014/main" id="{15E1D76A-93C0-6A48-80A8-8EE18B9E2B3C}"/>
              </a:ext>
            </a:extLst>
          </p:cNvPr>
          <p:cNvSpPr txBox="1"/>
          <p:nvPr/>
        </p:nvSpPr>
        <p:spPr>
          <a:xfrm>
            <a:off x="223243" y="3740386"/>
            <a:ext cx="8273549" cy="227754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200" dirty="0">
                <a:solidFill>
                  <a:srgbClr val="022C2A"/>
                </a:solidFill>
                <a:latin typeface="Roboto Light" panose="02000000000000000000" pitchFamily="2" charset="0"/>
                <a:ea typeface="Roboto Light" panose="02000000000000000000" pitchFamily="2" charset="0"/>
              </a:rPr>
              <a:t>Every other day we lose a young person to suicide in Norway, &amp; for every person that commits suicide there are 10 who attempt to take their own life (source: </a:t>
            </a:r>
            <a:r>
              <a:rPr lang="en-US" sz="1200" u="sng" dirty="0">
                <a:solidFill>
                  <a:srgbClr val="022C2A"/>
                </a:solidFill>
                <a:latin typeface="Roboto Light" panose="02000000000000000000" pitchFamily="2" charset="0"/>
                <a:ea typeface="Roboto Light" panose="02000000000000000000" pitchFamily="2" charset="0"/>
                <a:hlinkClick r:id="rId3">
                  <a:extLst>
                    <a:ext uri="{A12FA001-AC4F-418D-AE19-62706E023703}">
                      <ahyp:hlinkClr xmlns:ahyp="http://schemas.microsoft.com/office/drawing/2018/hyperlinkcolor" val="tx"/>
                    </a:ext>
                  </a:extLst>
                </a:hlinkClick>
              </a:rPr>
              <a:t>Dødsårsaksregisteret - Helsedata.no</a:t>
            </a:r>
            <a:r>
              <a:rPr lang="en-US" sz="1200" dirty="0">
                <a:solidFill>
                  <a:srgbClr val="022C2A"/>
                </a:solidFill>
                <a:latin typeface="Roboto Light" panose="02000000000000000000" pitchFamily="2" charset="0"/>
                <a:ea typeface="Roboto Light" panose="02000000000000000000" pitchFamily="2" charset="0"/>
              </a:rPr>
              <a:t>)</a:t>
            </a:r>
          </a:p>
          <a:p>
            <a:pPr>
              <a:lnSpc>
                <a:spcPct val="150000"/>
              </a:lnSpc>
            </a:pPr>
            <a:endParaRPr lang="en-NO" sz="400" dirty="0">
              <a:solidFill>
                <a:srgbClr val="022C2A"/>
              </a:solidFill>
              <a:latin typeface="Roboto Light" panose="02000000000000000000" pitchFamily="2" charset="0"/>
              <a:ea typeface="Roboto Light" panose="02000000000000000000" pitchFamily="2" charset="0"/>
            </a:endParaRPr>
          </a:p>
          <a:p>
            <a:pPr marL="285750" indent="-285750">
              <a:lnSpc>
                <a:spcPct val="150000"/>
              </a:lnSpc>
              <a:buFont typeface="Arial" panose="020B0604020202020204" pitchFamily="34" charset="0"/>
              <a:buChar char="•"/>
            </a:pPr>
            <a:r>
              <a:rPr lang="nb-NO" sz="1200" dirty="0">
                <a:solidFill>
                  <a:srgbClr val="022C2A"/>
                </a:solidFill>
                <a:latin typeface="Roboto Light" panose="02000000000000000000" pitchFamily="2" charset="0"/>
                <a:ea typeface="Roboto Light" panose="02000000000000000000" pitchFamily="2" charset="0"/>
              </a:rPr>
              <a:t>7 </a:t>
            </a:r>
            <a:r>
              <a:rPr lang="nb-NO" sz="1200" dirty="0" err="1">
                <a:solidFill>
                  <a:srgbClr val="022C2A"/>
                </a:solidFill>
                <a:latin typeface="Roboto Light" panose="02000000000000000000" pitchFamily="2" charset="0"/>
                <a:ea typeface="Roboto Light" panose="02000000000000000000" pitchFamily="2" charset="0"/>
              </a:rPr>
              <a:t>out</a:t>
            </a:r>
            <a:r>
              <a:rPr lang="nb-NO" sz="1200" dirty="0">
                <a:solidFill>
                  <a:srgbClr val="022C2A"/>
                </a:solidFill>
                <a:latin typeface="Roboto Light" panose="02000000000000000000" pitchFamily="2" charset="0"/>
                <a:ea typeface="Roboto Light" panose="02000000000000000000" pitchFamily="2" charset="0"/>
              </a:rPr>
              <a:t> </a:t>
            </a:r>
            <a:r>
              <a:rPr lang="nb-NO" sz="1200" dirty="0" err="1">
                <a:solidFill>
                  <a:srgbClr val="022C2A"/>
                </a:solidFill>
                <a:latin typeface="Roboto Light" panose="02000000000000000000" pitchFamily="2" charset="0"/>
                <a:ea typeface="Roboto Light" panose="02000000000000000000" pitchFamily="2" charset="0"/>
              </a:rPr>
              <a:t>of</a:t>
            </a:r>
            <a:r>
              <a:rPr lang="nb-NO" sz="1200" dirty="0">
                <a:solidFill>
                  <a:srgbClr val="022C2A"/>
                </a:solidFill>
                <a:latin typeface="Roboto Light" panose="02000000000000000000" pitchFamily="2" charset="0"/>
                <a:ea typeface="Roboto Light" panose="02000000000000000000" pitchFamily="2" charset="0"/>
              </a:rPr>
              <a:t> 10 </a:t>
            </a:r>
            <a:r>
              <a:rPr lang="nb-NO" sz="1200" dirty="0" err="1">
                <a:solidFill>
                  <a:srgbClr val="022C2A"/>
                </a:solidFill>
                <a:latin typeface="Roboto Light" panose="02000000000000000000" pitchFamily="2" charset="0"/>
                <a:ea typeface="Roboto Light" panose="02000000000000000000" pitchFamily="2" charset="0"/>
              </a:rPr>
              <a:t>young</a:t>
            </a:r>
            <a:r>
              <a:rPr lang="nb-NO" sz="1200" dirty="0">
                <a:solidFill>
                  <a:srgbClr val="022C2A"/>
                </a:solidFill>
                <a:latin typeface="Roboto Light" panose="02000000000000000000" pitchFamily="2" charset="0"/>
                <a:ea typeface="Roboto Light" panose="02000000000000000000" pitchFamily="2" charset="0"/>
              </a:rPr>
              <a:t> </a:t>
            </a:r>
            <a:r>
              <a:rPr lang="nb-NO" sz="1200" dirty="0" err="1">
                <a:solidFill>
                  <a:srgbClr val="022C2A"/>
                </a:solidFill>
                <a:latin typeface="Roboto Light" panose="02000000000000000000" pitchFamily="2" charset="0"/>
                <a:ea typeface="Roboto Light" panose="02000000000000000000" pitchFamily="2" charset="0"/>
              </a:rPr>
              <a:t>people</a:t>
            </a:r>
            <a:r>
              <a:rPr lang="nb-NO" sz="1200" dirty="0">
                <a:solidFill>
                  <a:srgbClr val="022C2A"/>
                </a:solidFill>
                <a:latin typeface="Roboto Light" panose="02000000000000000000" pitchFamily="2" charset="0"/>
                <a:ea typeface="Roboto Light" panose="02000000000000000000" pitchFamily="2" charset="0"/>
              </a:rPr>
              <a:t> </a:t>
            </a:r>
            <a:r>
              <a:rPr lang="nb-NO" sz="1200" dirty="0" err="1">
                <a:solidFill>
                  <a:srgbClr val="022C2A"/>
                </a:solidFill>
                <a:latin typeface="Roboto Light" panose="02000000000000000000" pitchFamily="2" charset="0"/>
                <a:ea typeface="Roboto Light" panose="02000000000000000000" pitchFamily="2" charset="0"/>
              </a:rPr>
              <a:t>are</a:t>
            </a:r>
            <a:r>
              <a:rPr lang="nb-NO" sz="1200" dirty="0">
                <a:solidFill>
                  <a:srgbClr val="022C2A"/>
                </a:solidFill>
                <a:latin typeface="Roboto Light" panose="02000000000000000000" pitchFamily="2" charset="0"/>
                <a:ea typeface="Roboto Light" panose="02000000000000000000" pitchFamily="2" charset="0"/>
              </a:rPr>
              <a:t> </a:t>
            </a:r>
            <a:r>
              <a:rPr lang="nb-NO" sz="1200" dirty="0" err="1">
                <a:solidFill>
                  <a:srgbClr val="022C2A"/>
                </a:solidFill>
                <a:latin typeface="Roboto Light" panose="02000000000000000000" pitchFamily="2" charset="0"/>
                <a:ea typeface="Roboto Light" panose="02000000000000000000" pitchFamily="2" charset="0"/>
              </a:rPr>
              <a:t>lonely</a:t>
            </a:r>
            <a:r>
              <a:rPr lang="nb-NO" sz="1200" dirty="0">
                <a:solidFill>
                  <a:srgbClr val="022C2A"/>
                </a:solidFill>
                <a:latin typeface="Roboto Light" panose="02000000000000000000" pitchFamily="2" charset="0"/>
                <a:ea typeface="Roboto Light" panose="02000000000000000000" pitchFamily="2" charset="0"/>
              </a:rPr>
              <a:t> (</a:t>
            </a:r>
            <a:r>
              <a:rPr lang="nb-NO" sz="1200" dirty="0" err="1">
                <a:solidFill>
                  <a:srgbClr val="022C2A"/>
                </a:solidFill>
                <a:latin typeface="Roboto Light" panose="02000000000000000000" pitchFamily="2" charset="0"/>
                <a:ea typeface="Roboto Light" panose="02000000000000000000" pitchFamily="2" charset="0"/>
              </a:rPr>
              <a:t>source</a:t>
            </a:r>
            <a:r>
              <a:rPr lang="nb-NO" sz="1200" dirty="0">
                <a:solidFill>
                  <a:srgbClr val="022C2A"/>
                </a:solidFill>
                <a:latin typeface="Roboto Light" panose="02000000000000000000" pitchFamily="2" charset="0"/>
                <a:ea typeface="Roboto Light" panose="02000000000000000000" pitchFamily="2" charset="0"/>
              </a:rPr>
              <a:t>: </a:t>
            </a:r>
            <a:r>
              <a:rPr lang="nb-NO" sz="1200" u="sng" dirty="0">
                <a:solidFill>
                  <a:srgbClr val="022C2A"/>
                </a:solidFill>
                <a:latin typeface="Roboto Light" panose="02000000000000000000" pitchFamily="2" charset="0"/>
                <a:ea typeface="Roboto Light" panose="02000000000000000000" pitchFamily="2" charset="0"/>
                <a:hlinkClick r:id="rId4">
                  <a:extLst>
                    <a:ext uri="{A12FA001-AC4F-418D-AE19-62706E023703}">
                      <ahyp:hlinkClr xmlns:ahyp="http://schemas.microsoft.com/office/drawing/2018/hyperlinkcolor" val="tx"/>
                    </a:ext>
                  </a:extLst>
                </a:hlinkClick>
              </a:rPr>
              <a:t>Ny rapport: 7 av 10 ungdom er ensomme - Røde Kors (rodekors.no)</a:t>
            </a:r>
            <a:endParaRPr lang="nb-NO" sz="1200" u="sng" dirty="0">
              <a:solidFill>
                <a:srgbClr val="022C2A"/>
              </a:solidFill>
              <a:latin typeface="Roboto Light" panose="02000000000000000000" pitchFamily="2" charset="0"/>
              <a:ea typeface="Roboto Light" panose="02000000000000000000" pitchFamily="2" charset="0"/>
            </a:endParaRPr>
          </a:p>
          <a:p>
            <a:pPr>
              <a:lnSpc>
                <a:spcPct val="150000"/>
              </a:lnSpc>
            </a:pPr>
            <a:endParaRPr lang="en-NO" sz="400" dirty="0">
              <a:solidFill>
                <a:srgbClr val="022C2A"/>
              </a:solidFill>
              <a:latin typeface="Roboto Light" panose="02000000000000000000" pitchFamily="2" charset="0"/>
              <a:ea typeface="Roboto Light" panose="02000000000000000000" pitchFamily="2" charset="0"/>
            </a:endParaRPr>
          </a:p>
          <a:p>
            <a:pPr marL="285750" indent="-285750">
              <a:lnSpc>
                <a:spcPct val="150000"/>
              </a:lnSpc>
              <a:buFont typeface="Arial" panose="020B0604020202020204" pitchFamily="34" charset="0"/>
              <a:buChar char="•"/>
            </a:pPr>
            <a:r>
              <a:rPr lang="nb-NO" sz="1200" dirty="0" err="1">
                <a:solidFill>
                  <a:srgbClr val="022C2A"/>
                </a:solidFill>
                <a:latin typeface="Roboto Light" panose="02000000000000000000" pitchFamily="2" charset="0"/>
                <a:ea typeface="Roboto Light" panose="02000000000000000000" pitchFamily="2" charset="0"/>
              </a:rPr>
              <a:t>Experienced</a:t>
            </a:r>
            <a:r>
              <a:rPr lang="nb-NO" sz="1200" dirty="0">
                <a:solidFill>
                  <a:srgbClr val="022C2A"/>
                </a:solidFill>
                <a:latin typeface="Roboto Light" panose="02000000000000000000" pitchFamily="2" charset="0"/>
                <a:ea typeface="Roboto Light" panose="02000000000000000000" pitchFamily="2" charset="0"/>
              </a:rPr>
              <a:t> feelings </a:t>
            </a:r>
            <a:r>
              <a:rPr lang="nb-NO" sz="1200" dirty="0" err="1">
                <a:solidFill>
                  <a:srgbClr val="022C2A"/>
                </a:solidFill>
                <a:latin typeface="Roboto Light" panose="02000000000000000000" pitchFamily="2" charset="0"/>
                <a:ea typeface="Roboto Light" panose="02000000000000000000" pitchFamily="2" charset="0"/>
              </a:rPr>
              <a:t>of</a:t>
            </a:r>
            <a:r>
              <a:rPr lang="nb-NO" sz="1200" dirty="0">
                <a:solidFill>
                  <a:srgbClr val="022C2A"/>
                </a:solidFill>
                <a:latin typeface="Roboto Light" panose="02000000000000000000" pitchFamily="2" charset="0"/>
                <a:ea typeface="Roboto Light" panose="02000000000000000000" pitchFamily="2" charset="0"/>
              </a:rPr>
              <a:t> </a:t>
            </a:r>
            <a:r>
              <a:rPr lang="nb-NO" sz="1200" dirty="0" err="1">
                <a:solidFill>
                  <a:srgbClr val="022C2A"/>
                </a:solidFill>
                <a:latin typeface="Roboto Light" panose="02000000000000000000" pitchFamily="2" charset="0"/>
                <a:ea typeface="Roboto Light" panose="02000000000000000000" pitchFamily="2" charset="0"/>
              </a:rPr>
              <a:t>happiness</a:t>
            </a:r>
            <a:r>
              <a:rPr lang="nb-NO" sz="1200" dirty="0">
                <a:solidFill>
                  <a:srgbClr val="022C2A"/>
                </a:solidFill>
                <a:latin typeface="Roboto Light" panose="02000000000000000000" pitchFamily="2" charset="0"/>
                <a:ea typeface="Roboto Light" panose="02000000000000000000" pitchFamily="2" charset="0"/>
              </a:rPr>
              <a:t> &amp; </a:t>
            </a:r>
            <a:r>
              <a:rPr lang="nb-NO" sz="1200" dirty="0" err="1">
                <a:solidFill>
                  <a:srgbClr val="022C2A"/>
                </a:solidFill>
                <a:latin typeface="Roboto Light" panose="02000000000000000000" pitchFamily="2" charset="0"/>
                <a:ea typeface="Roboto Light" panose="02000000000000000000" pitchFamily="2" charset="0"/>
              </a:rPr>
              <a:t>life</a:t>
            </a:r>
            <a:r>
              <a:rPr lang="nb-NO" sz="1200" dirty="0">
                <a:solidFill>
                  <a:srgbClr val="022C2A"/>
                </a:solidFill>
                <a:latin typeface="Roboto Light" panose="02000000000000000000" pitchFamily="2" charset="0"/>
                <a:ea typeface="Roboto Light" panose="02000000000000000000" pitchFamily="2" charset="0"/>
              </a:rPr>
              <a:t> </a:t>
            </a:r>
            <a:r>
              <a:rPr lang="nb-NO" sz="1200" dirty="0" err="1">
                <a:solidFill>
                  <a:srgbClr val="022C2A"/>
                </a:solidFill>
                <a:latin typeface="Roboto Light" panose="02000000000000000000" pitchFamily="2" charset="0"/>
                <a:ea typeface="Roboto Light" panose="02000000000000000000" pitchFamily="2" charset="0"/>
              </a:rPr>
              <a:t>quality</a:t>
            </a:r>
            <a:r>
              <a:rPr lang="nb-NO" sz="1200" dirty="0">
                <a:solidFill>
                  <a:srgbClr val="022C2A"/>
                </a:solidFill>
                <a:latin typeface="Roboto Light" panose="02000000000000000000" pitchFamily="2" charset="0"/>
                <a:ea typeface="Roboto Light" panose="02000000000000000000" pitchFamily="2" charset="0"/>
              </a:rPr>
              <a:t> </a:t>
            </a:r>
            <a:r>
              <a:rPr lang="nb-NO" sz="1200" dirty="0" err="1">
                <a:solidFill>
                  <a:srgbClr val="022C2A"/>
                </a:solidFill>
                <a:latin typeface="Roboto Light" panose="02000000000000000000" pitchFamily="2" charset="0"/>
                <a:ea typeface="Roboto Light" panose="02000000000000000000" pitchFamily="2" charset="0"/>
              </a:rPr>
              <a:t>amongst</a:t>
            </a:r>
            <a:r>
              <a:rPr lang="nb-NO" sz="1200" dirty="0">
                <a:solidFill>
                  <a:srgbClr val="022C2A"/>
                </a:solidFill>
                <a:latin typeface="Roboto Light" panose="02000000000000000000" pitchFamily="2" charset="0"/>
                <a:ea typeface="Roboto Light" panose="02000000000000000000" pitchFamily="2" charset="0"/>
              </a:rPr>
              <a:t> </a:t>
            </a:r>
            <a:r>
              <a:rPr lang="nb-NO" sz="1200" dirty="0" err="1">
                <a:solidFill>
                  <a:srgbClr val="022C2A"/>
                </a:solidFill>
                <a:latin typeface="Roboto Light" panose="02000000000000000000" pitchFamily="2" charset="0"/>
                <a:ea typeface="Roboto Light" panose="02000000000000000000" pitchFamily="2" charset="0"/>
              </a:rPr>
              <a:t>young</a:t>
            </a:r>
            <a:r>
              <a:rPr lang="nb-NO" sz="1200" dirty="0">
                <a:solidFill>
                  <a:srgbClr val="022C2A"/>
                </a:solidFill>
                <a:latin typeface="Roboto Light" panose="02000000000000000000" pitchFamily="2" charset="0"/>
                <a:ea typeface="Roboto Light" panose="02000000000000000000" pitchFamily="2" charset="0"/>
              </a:rPr>
              <a:t> </a:t>
            </a:r>
            <a:r>
              <a:rPr lang="nb-NO" sz="1200" dirty="0" err="1">
                <a:solidFill>
                  <a:srgbClr val="022C2A"/>
                </a:solidFill>
                <a:latin typeface="Roboto Light" panose="02000000000000000000" pitchFamily="2" charset="0"/>
                <a:ea typeface="Roboto Light" panose="02000000000000000000" pitchFamily="2" charset="0"/>
              </a:rPr>
              <a:t>people</a:t>
            </a:r>
            <a:r>
              <a:rPr lang="nb-NO" sz="1200" dirty="0">
                <a:solidFill>
                  <a:srgbClr val="022C2A"/>
                </a:solidFill>
                <a:latin typeface="Roboto Light" panose="02000000000000000000" pitchFamily="2" charset="0"/>
                <a:ea typeface="Roboto Light" panose="02000000000000000000" pitchFamily="2" charset="0"/>
              </a:rPr>
              <a:t> have fallen by 14% </a:t>
            </a:r>
            <a:r>
              <a:rPr lang="nb-NO" sz="1200" dirty="0" err="1">
                <a:solidFill>
                  <a:srgbClr val="022C2A"/>
                </a:solidFill>
                <a:latin typeface="Roboto Light" panose="02000000000000000000" pitchFamily="2" charset="0"/>
                <a:ea typeface="Roboto Light" panose="02000000000000000000" pitchFamily="2" charset="0"/>
              </a:rPr>
              <a:t>percentage</a:t>
            </a:r>
            <a:r>
              <a:rPr lang="nb-NO" sz="1200" dirty="0">
                <a:solidFill>
                  <a:srgbClr val="022C2A"/>
                </a:solidFill>
                <a:latin typeface="Roboto Light" panose="02000000000000000000" pitchFamily="2" charset="0"/>
                <a:ea typeface="Roboto Light" panose="02000000000000000000" pitchFamily="2" charset="0"/>
              </a:rPr>
              <a:t> </a:t>
            </a:r>
            <a:r>
              <a:rPr lang="nb-NO" sz="1200" dirty="0" err="1">
                <a:solidFill>
                  <a:srgbClr val="022C2A"/>
                </a:solidFill>
                <a:latin typeface="Roboto Light" panose="02000000000000000000" pitchFamily="2" charset="0"/>
                <a:ea typeface="Roboto Light" panose="02000000000000000000" pitchFamily="2" charset="0"/>
              </a:rPr>
              <a:t>points</a:t>
            </a:r>
            <a:r>
              <a:rPr lang="nb-NO" sz="1200" dirty="0">
                <a:solidFill>
                  <a:srgbClr val="022C2A"/>
                </a:solidFill>
                <a:latin typeface="Roboto Light" panose="02000000000000000000" pitchFamily="2" charset="0"/>
                <a:ea typeface="Roboto Light" panose="02000000000000000000" pitchFamily="2" charset="0"/>
              </a:rPr>
              <a:t> </a:t>
            </a:r>
            <a:r>
              <a:rPr lang="nb-NO" sz="1200" dirty="0" err="1">
                <a:solidFill>
                  <a:srgbClr val="022C2A"/>
                </a:solidFill>
                <a:latin typeface="Roboto Light" panose="02000000000000000000" pitchFamily="2" charset="0"/>
                <a:ea typeface="Roboto Light" panose="02000000000000000000" pitchFamily="2" charset="0"/>
              </a:rPr>
              <a:t>since</a:t>
            </a:r>
            <a:r>
              <a:rPr lang="nb-NO" sz="1200" dirty="0">
                <a:solidFill>
                  <a:srgbClr val="022C2A"/>
                </a:solidFill>
                <a:latin typeface="Roboto Light" panose="02000000000000000000" pitchFamily="2" charset="0"/>
                <a:ea typeface="Roboto Light" panose="02000000000000000000" pitchFamily="2" charset="0"/>
              </a:rPr>
              <a:t> 2009 (</a:t>
            </a:r>
            <a:r>
              <a:rPr lang="nb-NO" sz="1200" dirty="0" err="1">
                <a:solidFill>
                  <a:srgbClr val="022C2A"/>
                </a:solidFill>
                <a:latin typeface="Roboto Light" panose="02000000000000000000" pitchFamily="2" charset="0"/>
                <a:ea typeface="Roboto Light" panose="02000000000000000000" pitchFamily="2" charset="0"/>
              </a:rPr>
              <a:t>source</a:t>
            </a:r>
            <a:r>
              <a:rPr lang="nb-NO" sz="1200" dirty="0">
                <a:solidFill>
                  <a:srgbClr val="022C2A"/>
                </a:solidFill>
                <a:latin typeface="Roboto Light" panose="02000000000000000000" pitchFamily="2" charset="0"/>
                <a:ea typeface="Roboto Light" panose="02000000000000000000" pitchFamily="2" charset="0"/>
              </a:rPr>
              <a:t>: </a:t>
            </a:r>
            <a:r>
              <a:rPr lang="nb-NO" sz="1200" u="sng" dirty="0">
                <a:solidFill>
                  <a:srgbClr val="022C2A"/>
                </a:solidFill>
                <a:latin typeface="Roboto Light" panose="02000000000000000000" pitchFamily="2" charset="0"/>
                <a:ea typeface="Roboto Light" panose="02000000000000000000" pitchFamily="2" charset="0"/>
                <a:hlinkClick r:id="rId5">
                  <a:extLst>
                    <a:ext uri="{A12FA001-AC4F-418D-AE19-62706E023703}">
                      <ahyp:hlinkClr xmlns:ahyp="http://schemas.microsoft.com/office/drawing/2018/hyperlinkcolor" val="tx"/>
                    </a:ext>
                  </a:extLst>
                </a:hlinkClick>
              </a:rPr>
              <a:t>Forskning viser at ungdom har blitt mindre lykkelige på ti år – NRK Trøndelag</a:t>
            </a:r>
            <a:r>
              <a:rPr lang="nb-NO" sz="1200" dirty="0">
                <a:solidFill>
                  <a:srgbClr val="022C2A"/>
                </a:solidFill>
                <a:latin typeface="Roboto Light" panose="02000000000000000000" pitchFamily="2" charset="0"/>
                <a:ea typeface="Roboto Light" panose="02000000000000000000" pitchFamily="2" charset="0"/>
              </a:rPr>
              <a:t>)</a:t>
            </a:r>
          </a:p>
          <a:p>
            <a:pPr>
              <a:lnSpc>
                <a:spcPct val="150000"/>
              </a:lnSpc>
            </a:pPr>
            <a:endParaRPr lang="en-NO" sz="400" dirty="0">
              <a:solidFill>
                <a:srgbClr val="022C2A"/>
              </a:solidFill>
              <a:latin typeface="Roboto Light" panose="02000000000000000000" pitchFamily="2" charset="0"/>
              <a:ea typeface="Roboto Light" panose="02000000000000000000" pitchFamily="2" charset="0"/>
            </a:endParaRPr>
          </a:p>
          <a:p>
            <a:pPr marL="285750" indent="-285750">
              <a:lnSpc>
                <a:spcPct val="150000"/>
              </a:lnSpc>
              <a:buFont typeface="Arial" panose="020B0604020202020204" pitchFamily="34" charset="0"/>
              <a:buChar char="•"/>
            </a:pPr>
            <a:r>
              <a:rPr lang="en-US" sz="1200" dirty="0">
                <a:solidFill>
                  <a:srgbClr val="022C2A"/>
                </a:solidFill>
                <a:latin typeface="Roboto Light" panose="02000000000000000000" pitchFamily="2" charset="0"/>
                <a:ea typeface="Roboto Light" panose="02000000000000000000" pitchFamily="2" charset="0"/>
              </a:rPr>
              <a:t>The waiting list for psychologist services are on average 30 weeks &amp; many places in Norway lack this type of service In their municipalities or towns (source: </a:t>
            </a:r>
            <a:r>
              <a:rPr lang="en-US" sz="1200" u="sng" dirty="0">
                <a:solidFill>
                  <a:srgbClr val="022C2A"/>
                </a:solidFill>
                <a:latin typeface="Roboto Light" panose="02000000000000000000" pitchFamily="2" charset="0"/>
                <a:ea typeface="Roboto Light" panose="02000000000000000000" pitchFamily="2" charset="0"/>
                <a:hlinkClick r:id="rId6">
                  <a:extLst>
                    <a:ext uri="{A12FA001-AC4F-418D-AE19-62706E023703}">
                      <ahyp:hlinkClr xmlns:ahyp="http://schemas.microsoft.com/office/drawing/2018/hyperlinkcolor" val="tx"/>
                    </a:ext>
                  </a:extLst>
                </a:hlinkClick>
              </a:rPr>
              <a:t>Tre av fire psykologer har minst et halvt års ventetid – VG</a:t>
            </a:r>
            <a:r>
              <a:rPr lang="en-US" sz="1200" u="sng" dirty="0">
                <a:solidFill>
                  <a:srgbClr val="022C2A"/>
                </a:solidFill>
                <a:latin typeface="Roboto Light" panose="02000000000000000000" pitchFamily="2" charset="0"/>
                <a:ea typeface="Roboto Light" panose="02000000000000000000" pitchFamily="2" charset="0"/>
              </a:rPr>
              <a:t>)</a:t>
            </a:r>
            <a:endParaRPr lang="en-NO" sz="1200" dirty="0">
              <a:solidFill>
                <a:srgbClr val="022C2A"/>
              </a:solidFill>
              <a:latin typeface="Roboto Light" panose="02000000000000000000" pitchFamily="2" charset="0"/>
              <a:ea typeface="Roboto Light" panose="02000000000000000000" pitchFamily="2" charset="0"/>
            </a:endParaRPr>
          </a:p>
        </p:txBody>
      </p:sp>
      <p:pic>
        <p:nvPicPr>
          <p:cNvPr id="13" name="Picture 12" descr="A picture containing shape&#10;&#10;Description automatically generated">
            <a:extLst>
              <a:ext uri="{FF2B5EF4-FFF2-40B4-BE49-F238E27FC236}">
                <a16:creationId xmlns:a16="http://schemas.microsoft.com/office/drawing/2014/main" id="{D1012171-B8B2-1540-9605-A9381FCB9A8D}"/>
              </a:ext>
            </a:extLst>
          </p:cNvPr>
          <p:cNvPicPr>
            <a:picLocks noChangeAspect="1"/>
          </p:cNvPicPr>
          <p:nvPr/>
        </p:nvPicPr>
        <p:blipFill>
          <a:blip r:embed="rId7"/>
          <a:stretch>
            <a:fillRect/>
          </a:stretch>
        </p:blipFill>
        <p:spPr>
          <a:xfrm>
            <a:off x="11129963" y="80066"/>
            <a:ext cx="971550" cy="1149998"/>
          </a:xfrm>
          <a:prstGeom prst="rect">
            <a:avLst/>
          </a:prstGeom>
        </p:spPr>
      </p:pic>
    </p:spTree>
    <p:extLst>
      <p:ext uri="{BB962C8B-B14F-4D97-AF65-F5344CB8AC3E}">
        <p14:creationId xmlns:p14="http://schemas.microsoft.com/office/powerpoint/2010/main" val="1719614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E2E38DBA-CB14-814D-8F7B-89E6059CE2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68" r="62969"/>
          <a:stretch/>
        </p:blipFill>
        <p:spPr bwMode="auto">
          <a:xfrm>
            <a:off x="8967188" y="0"/>
            <a:ext cx="32248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193D660-31DE-CE4A-A60E-A41BC7647C39}"/>
              </a:ext>
            </a:extLst>
          </p:cNvPr>
          <p:cNvSpPr txBox="1"/>
          <p:nvPr/>
        </p:nvSpPr>
        <p:spPr>
          <a:xfrm>
            <a:off x="223244" y="227182"/>
            <a:ext cx="6487673" cy="646331"/>
          </a:xfrm>
          <a:prstGeom prst="rect">
            <a:avLst/>
          </a:prstGeom>
          <a:noFill/>
        </p:spPr>
        <p:txBody>
          <a:bodyPr wrap="none" rtlCol="0">
            <a:spAutoFit/>
          </a:bodyPr>
          <a:lstStyle/>
          <a:p>
            <a:r>
              <a:rPr lang="en-NO" sz="3600" dirty="0">
                <a:solidFill>
                  <a:srgbClr val="9A194E"/>
                </a:solidFill>
                <a:latin typeface="Rubik Medium" pitchFamily="2" charset="-79"/>
                <a:cs typeface="Rubik Medium" pitchFamily="2" charset="-79"/>
              </a:rPr>
              <a:t>About Mental Helse Ungdom</a:t>
            </a:r>
          </a:p>
        </p:txBody>
      </p:sp>
      <p:sp>
        <p:nvSpPr>
          <p:cNvPr id="3" name="TextBox 2">
            <a:extLst>
              <a:ext uri="{FF2B5EF4-FFF2-40B4-BE49-F238E27FC236}">
                <a16:creationId xmlns:a16="http://schemas.microsoft.com/office/drawing/2014/main" id="{67613E30-0518-2D46-ADEF-0B7B1E7AFEE1}"/>
              </a:ext>
            </a:extLst>
          </p:cNvPr>
          <p:cNvSpPr txBox="1"/>
          <p:nvPr/>
        </p:nvSpPr>
        <p:spPr>
          <a:xfrm>
            <a:off x="223244" y="1041023"/>
            <a:ext cx="8549281" cy="5709255"/>
          </a:xfrm>
          <a:prstGeom prst="rect">
            <a:avLst/>
          </a:prstGeom>
          <a:noFill/>
        </p:spPr>
        <p:txBody>
          <a:bodyPr wrap="square" rtlCol="0">
            <a:spAutoFit/>
          </a:bodyPr>
          <a:lstStyle/>
          <a:p>
            <a:r>
              <a:rPr lang="en-GB" sz="1300" dirty="0">
                <a:solidFill>
                  <a:srgbClr val="022C2A"/>
                </a:solidFill>
                <a:latin typeface="Roboto Medium" panose="02000000000000000000" pitchFamily="2" charset="0"/>
                <a:ea typeface="Roboto Medium" panose="02000000000000000000" pitchFamily="2" charset="0"/>
              </a:rPr>
              <a:t>Mental Helse Ungdom (Youth Mental Health Norway) is a member-based interest organization for children &amp; young people up to 36 years. We work for increased transparency around mental health, prevention of mental illness &amp; for a better mental health service. </a:t>
            </a:r>
          </a:p>
          <a:p>
            <a:endParaRPr lang="en-GB" sz="1300" dirty="0">
              <a:solidFill>
                <a:srgbClr val="022C2A"/>
              </a:solidFill>
            </a:endParaRPr>
          </a:p>
          <a:p>
            <a:r>
              <a:rPr lang="en-GB" sz="1500" dirty="0">
                <a:solidFill>
                  <a:srgbClr val="022C2A"/>
                </a:solidFill>
                <a:latin typeface="Rubik Medium" pitchFamily="2" charset="-79"/>
                <a:cs typeface="Rubik Medium" pitchFamily="2" charset="-79"/>
              </a:rPr>
              <a:t>Q: </a:t>
            </a:r>
            <a:r>
              <a:rPr lang="en-GB" sz="1500" dirty="0" err="1">
                <a:solidFill>
                  <a:srgbClr val="022C2A"/>
                </a:solidFill>
                <a:latin typeface="Rubik Medium" pitchFamily="2" charset="-79"/>
                <a:cs typeface="Rubik Medium" pitchFamily="2" charset="-79"/>
              </a:rPr>
              <a:t>Whats</a:t>
            </a:r>
            <a:r>
              <a:rPr lang="en-GB" sz="1500" dirty="0">
                <a:solidFill>
                  <a:srgbClr val="022C2A"/>
                </a:solidFill>
                <a:latin typeface="Rubik Medium" pitchFamily="2" charset="-79"/>
                <a:cs typeface="Rubik Medium" pitchFamily="2" charset="-79"/>
              </a:rPr>
              <a:t> Our Goal?</a:t>
            </a:r>
          </a:p>
          <a:p>
            <a:r>
              <a:rPr lang="en-GB" sz="1300" dirty="0">
                <a:solidFill>
                  <a:srgbClr val="022C2A"/>
                </a:solidFill>
                <a:latin typeface="Roboto Light" panose="02000000000000000000" pitchFamily="2" charset="0"/>
                <a:ea typeface="Roboto Light" panose="02000000000000000000" pitchFamily="2" charset="0"/>
              </a:rPr>
              <a:t>Our goal is for all children &amp; young people in Norway to have the best possible mental health. We want to break down the stigma around mental health, put it on equal footing with physical health &amp; make it a priority for the people in power. The most important tool we have available to us are the experiences of our young members. We seek to bring awareness &amp; visibility to these experiences in order to contribute to the development of a better help system for mental health. Through our local teams we facilitate activities, growing of networks &amp; social policy work. The work of strengthening and safeguarding the members' resources &amp; recruiting new ones is an ongoing process.</a:t>
            </a:r>
          </a:p>
          <a:p>
            <a:endParaRPr lang="en-GB" sz="1600" b="1" dirty="0">
              <a:solidFill>
                <a:srgbClr val="022C2A"/>
              </a:solidFill>
              <a:latin typeface="Rubik" pitchFamily="2" charset="-79"/>
              <a:ea typeface="Roboto Light" panose="02000000000000000000" pitchFamily="2" charset="0"/>
              <a:cs typeface="Rubik" pitchFamily="2" charset="-79"/>
            </a:endParaRPr>
          </a:p>
          <a:p>
            <a:r>
              <a:rPr lang="en-GB" sz="1500" dirty="0">
                <a:solidFill>
                  <a:srgbClr val="022C2A"/>
                </a:solidFill>
                <a:latin typeface="Rubik Medium" pitchFamily="2" charset="-79"/>
                <a:ea typeface="Roboto Light" panose="02000000000000000000" pitchFamily="2" charset="0"/>
                <a:cs typeface="Rubik Medium" pitchFamily="2" charset="-79"/>
              </a:rPr>
              <a:t>Q: What do we stand for? </a:t>
            </a:r>
          </a:p>
          <a:p>
            <a:r>
              <a:rPr lang="en-GB" sz="1300" dirty="0">
                <a:solidFill>
                  <a:srgbClr val="022C2A"/>
                </a:solidFill>
                <a:latin typeface="Roboto Light" panose="02000000000000000000" pitchFamily="2" charset="0"/>
                <a:ea typeface="Roboto Light" panose="02000000000000000000" pitchFamily="2" charset="0"/>
              </a:rPr>
              <a:t>Our key values ​​are Courage, Openness and Equality. In order to create a society where everyone can have the best possible mental health, Mental Health Youth has a wide range in our policy. Here you can read the main points of our policy and download our program of principles: </a:t>
            </a:r>
            <a:r>
              <a:rPr lang="en-GB" sz="1300" dirty="0">
                <a:solidFill>
                  <a:srgbClr val="022C2A"/>
                </a:solidFill>
                <a:latin typeface="Roboto Light" panose="02000000000000000000" pitchFamily="2" charset="0"/>
                <a:ea typeface="Roboto Light" panose="02000000000000000000" pitchFamily="2" charset="0"/>
                <a:hlinkClick r:id="rId3">
                  <a:extLst>
                    <a:ext uri="{A12FA001-AC4F-418D-AE19-62706E023703}">
                      <ahyp:hlinkClr xmlns:ahyp="http://schemas.microsoft.com/office/drawing/2018/hyperlinkcolor" val="tx"/>
                    </a:ext>
                  </a:extLst>
                </a:hlinkClick>
              </a:rPr>
              <a:t>https://mentalhelseungdom.no/om-mental-helse-ungdom/var-politikk/</a:t>
            </a:r>
            <a:r>
              <a:rPr lang="en-GB" sz="1300" dirty="0">
                <a:solidFill>
                  <a:srgbClr val="022C2A"/>
                </a:solidFill>
                <a:latin typeface="Roboto Light" panose="02000000000000000000" pitchFamily="2" charset="0"/>
                <a:ea typeface="Roboto Light" panose="02000000000000000000" pitchFamily="2" charset="0"/>
              </a:rPr>
              <a:t> </a:t>
            </a:r>
          </a:p>
          <a:p>
            <a:endParaRPr lang="en-GB" sz="1400" dirty="0">
              <a:solidFill>
                <a:srgbClr val="022C2A"/>
              </a:solidFill>
              <a:latin typeface="Roboto Light" panose="02000000000000000000" pitchFamily="2" charset="0"/>
              <a:ea typeface="Roboto Light" panose="02000000000000000000" pitchFamily="2" charset="0"/>
            </a:endParaRPr>
          </a:p>
          <a:p>
            <a:r>
              <a:rPr lang="en-GB" sz="1500" dirty="0">
                <a:solidFill>
                  <a:srgbClr val="022C2A"/>
                </a:solidFill>
                <a:latin typeface="Rubik Medium" pitchFamily="2" charset="-79"/>
                <a:ea typeface="Roboto Light" panose="02000000000000000000" pitchFamily="2" charset="0"/>
                <a:cs typeface="Rubik Medium" pitchFamily="2" charset="-79"/>
              </a:rPr>
              <a:t>Q: How Do We Work?</a:t>
            </a:r>
          </a:p>
          <a:p>
            <a:r>
              <a:rPr lang="en-GB" sz="1300" dirty="0">
                <a:solidFill>
                  <a:srgbClr val="022C2A"/>
                </a:solidFill>
                <a:latin typeface="Roboto Light" panose="02000000000000000000" pitchFamily="2" charset="0"/>
                <a:ea typeface="Roboto Light" panose="02000000000000000000" pitchFamily="2" charset="0"/>
              </a:rPr>
              <a:t>We want to be a clear voice that works to ensure that everyone can have the best possible mental health. We strive to do this by establishing platforms for cooperation between members, relatives, the support system &amp; wider society, we want to ensure that everyone gets their rights and opportunities safeguarded.</a:t>
            </a:r>
          </a:p>
          <a:p>
            <a:endParaRPr lang="en-GB" sz="1400" dirty="0">
              <a:solidFill>
                <a:srgbClr val="022C2A"/>
              </a:solidFill>
              <a:latin typeface="Roboto Light" panose="02000000000000000000" pitchFamily="2" charset="0"/>
              <a:ea typeface="Roboto Light" panose="02000000000000000000" pitchFamily="2" charset="0"/>
            </a:endParaRPr>
          </a:p>
          <a:p>
            <a:r>
              <a:rPr lang="en-GB" sz="1500" dirty="0">
                <a:solidFill>
                  <a:srgbClr val="022C2A"/>
                </a:solidFill>
                <a:latin typeface="Rubik Medium" pitchFamily="2" charset="-79"/>
                <a:ea typeface="Roboto Light" panose="02000000000000000000" pitchFamily="2" charset="0"/>
                <a:cs typeface="Rubik Medium" pitchFamily="2" charset="-79"/>
              </a:rPr>
              <a:t>Q: What does our work look like?</a:t>
            </a:r>
          </a:p>
          <a:p>
            <a:r>
              <a:rPr lang="en-NO" sz="1300" dirty="0">
                <a:solidFill>
                  <a:srgbClr val="022C2A"/>
                </a:solidFill>
                <a:latin typeface="Roboto Light" panose="02000000000000000000" pitchFamily="2" charset="0"/>
                <a:ea typeface="Roboto Light" panose="02000000000000000000" pitchFamily="2" charset="0"/>
              </a:rPr>
              <a:t>From offering a free online chat service</a:t>
            </a:r>
            <a:r>
              <a:rPr lang="nb-NO" sz="1300" dirty="0">
                <a:solidFill>
                  <a:srgbClr val="022C2A"/>
                </a:solidFill>
                <a:latin typeface="Roboto Light" panose="02000000000000000000" pitchFamily="2" charset="0"/>
                <a:ea typeface="Roboto Light" panose="02000000000000000000" pitchFamily="2" charset="0"/>
              </a:rPr>
              <a:t>, </a:t>
            </a:r>
            <a:r>
              <a:rPr lang="en-NO" sz="1300" dirty="0">
                <a:solidFill>
                  <a:srgbClr val="022C2A"/>
                </a:solidFill>
                <a:latin typeface="Roboto Light" panose="02000000000000000000" pitchFamily="2" charset="0"/>
                <a:ea typeface="Roboto Light" panose="02000000000000000000" pitchFamily="2" charset="0"/>
              </a:rPr>
              <a:t>to running</a:t>
            </a:r>
            <a:r>
              <a:rPr lang="nb-NO" sz="1300" dirty="0">
                <a:solidFill>
                  <a:srgbClr val="022C2A"/>
                </a:solidFill>
                <a:latin typeface="Roboto Light" panose="02000000000000000000" pitchFamily="2" charset="0"/>
                <a:ea typeface="Roboto Light" panose="02000000000000000000" pitchFamily="2" charset="0"/>
              </a:rPr>
              <a:t>,</a:t>
            </a:r>
            <a:r>
              <a:rPr lang="en-NO" sz="1300" dirty="0">
                <a:solidFill>
                  <a:srgbClr val="022C2A"/>
                </a:solidFill>
                <a:latin typeface="Roboto Light" panose="02000000000000000000" pitchFamily="2" charset="0"/>
                <a:ea typeface="Roboto Light" panose="02000000000000000000" pitchFamily="2" charset="0"/>
              </a:rPr>
              <a:t> climbing or boxing courses we have many initiatives that we are proud of. You can read more about some of them here: </a:t>
            </a:r>
            <a:r>
              <a:rPr lang="en-GB" sz="1300" dirty="0">
                <a:solidFill>
                  <a:srgbClr val="022C2A"/>
                </a:solidFill>
                <a:latin typeface="Roboto Light" panose="02000000000000000000" pitchFamily="2" charset="0"/>
                <a:ea typeface="Roboto Light" panose="02000000000000000000" pitchFamily="2" charset="0"/>
                <a:hlinkClick r:id="rId4">
                  <a:extLst>
                    <a:ext uri="{A12FA001-AC4F-418D-AE19-62706E023703}">
                      <ahyp:hlinkClr xmlns:ahyp="http://schemas.microsoft.com/office/drawing/2018/hyperlinkcolor" val="tx"/>
                    </a:ext>
                  </a:extLst>
                </a:hlinkClick>
              </a:rPr>
              <a:t>https://mentalhelseungdom.no/vare-prosjekter/</a:t>
            </a:r>
            <a:r>
              <a:rPr lang="en-GB" sz="1300" dirty="0">
                <a:solidFill>
                  <a:srgbClr val="022C2A"/>
                </a:solidFill>
                <a:latin typeface="Roboto Light" panose="02000000000000000000" pitchFamily="2" charset="0"/>
                <a:ea typeface="Roboto Light" panose="02000000000000000000" pitchFamily="2" charset="0"/>
              </a:rPr>
              <a:t> </a:t>
            </a:r>
            <a:endParaRPr lang="en-NO" sz="1300" dirty="0">
              <a:solidFill>
                <a:srgbClr val="022C2A"/>
              </a:solidFill>
              <a:latin typeface="Roboto Light" panose="02000000000000000000" pitchFamily="2" charset="0"/>
              <a:ea typeface="Roboto Light" panose="02000000000000000000" pitchFamily="2" charset="0"/>
            </a:endParaRPr>
          </a:p>
          <a:p>
            <a:pPr marL="285750" indent="-285750">
              <a:buFont typeface="Arial" panose="020B0604020202020204" pitchFamily="34" charset="0"/>
              <a:buChar char="•"/>
            </a:pPr>
            <a:endParaRPr lang="en-GB" sz="1400" dirty="0">
              <a:solidFill>
                <a:srgbClr val="022C2A"/>
              </a:solidFill>
            </a:endParaRPr>
          </a:p>
        </p:txBody>
      </p:sp>
      <p:pic>
        <p:nvPicPr>
          <p:cNvPr id="8" name="Picture 7" descr="A picture containing shape&#10;&#10;Description automatically generated">
            <a:extLst>
              <a:ext uri="{FF2B5EF4-FFF2-40B4-BE49-F238E27FC236}">
                <a16:creationId xmlns:a16="http://schemas.microsoft.com/office/drawing/2014/main" id="{A6D9D457-507C-2D4D-AAF1-0A99645C4A42}"/>
              </a:ext>
            </a:extLst>
          </p:cNvPr>
          <p:cNvPicPr>
            <a:picLocks noChangeAspect="1"/>
          </p:cNvPicPr>
          <p:nvPr/>
        </p:nvPicPr>
        <p:blipFill>
          <a:blip r:embed="rId5"/>
          <a:stretch>
            <a:fillRect/>
          </a:stretch>
        </p:blipFill>
        <p:spPr>
          <a:xfrm>
            <a:off x="11129963" y="80066"/>
            <a:ext cx="971550" cy="1149998"/>
          </a:xfrm>
          <a:prstGeom prst="rect">
            <a:avLst/>
          </a:prstGeom>
        </p:spPr>
      </p:pic>
    </p:spTree>
    <p:extLst>
      <p:ext uri="{BB962C8B-B14F-4D97-AF65-F5344CB8AC3E}">
        <p14:creationId xmlns:p14="http://schemas.microsoft.com/office/powerpoint/2010/main" val="2523379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93D660-31DE-CE4A-A60E-A41BC7647C39}"/>
              </a:ext>
            </a:extLst>
          </p:cNvPr>
          <p:cNvSpPr txBox="1"/>
          <p:nvPr/>
        </p:nvSpPr>
        <p:spPr>
          <a:xfrm>
            <a:off x="223244" y="227182"/>
            <a:ext cx="3342582" cy="646331"/>
          </a:xfrm>
          <a:prstGeom prst="rect">
            <a:avLst/>
          </a:prstGeom>
          <a:noFill/>
        </p:spPr>
        <p:txBody>
          <a:bodyPr wrap="none" rtlCol="0">
            <a:spAutoFit/>
          </a:bodyPr>
          <a:lstStyle/>
          <a:p>
            <a:r>
              <a:rPr lang="en-NO" sz="3600" dirty="0">
                <a:solidFill>
                  <a:srgbClr val="9A194E"/>
                </a:solidFill>
                <a:latin typeface="Rubik Medium" pitchFamily="2" charset="-79"/>
                <a:cs typeface="Rubik Medium" pitchFamily="2" charset="-79"/>
              </a:rPr>
              <a:t>The Challenge</a:t>
            </a:r>
          </a:p>
        </p:txBody>
      </p:sp>
      <p:sp>
        <p:nvSpPr>
          <p:cNvPr id="3" name="TextBox 2">
            <a:extLst>
              <a:ext uri="{FF2B5EF4-FFF2-40B4-BE49-F238E27FC236}">
                <a16:creationId xmlns:a16="http://schemas.microsoft.com/office/drawing/2014/main" id="{67613E30-0518-2D46-ADEF-0B7B1E7AFEE1}"/>
              </a:ext>
            </a:extLst>
          </p:cNvPr>
          <p:cNvSpPr txBox="1"/>
          <p:nvPr/>
        </p:nvSpPr>
        <p:spPr>
          <a:xfrm>
            <a:off x="223244" y="964079"/>
            <a:ext cx="8501062" cy="5093702"/>
          </a:xfrm>
          <a:prstGeom prst="rect">
            <a:avLst/>
          </a:prstGeom>
          <a:noFill/>
        </p:spPr>
        <p:txBody>
          <a:bodyPr wrap="square" rtlCol="0">
            <a:spAutoFit/>
          </a:bodyPr>
          <a:lstStyle/>
          <a:p>
            <a:r>
              <a:rPr lang="en-US" sz="1300" dirty="0">
                <a:latin typeface="Roboto Medium" panose="02000000000000000000" pitchFamily="2" charset="0"/>
                <a:ea typeface="Roboto Medium" panose="02000000000000000000" pitchFamily="2" charset="0"/>
              </a:rPr>
              <a:t>The most important voices to listen to, when solving problems for young people, should be the voices of young people themselves. But how can we ensure that these voices are heard?</a:t>
            </a:r>
          </a:p>
          <a:p>
            <a:endParaRPr lang="en-US" sz="1300" dirty="0">
              <a:latin typeface="Roboto Medium" panose="02000000000000000000" pitchFamily="2" charset="0"/>
              <a:ea typeface="Roboto Medium" panose="02000000000000000000" pitchFamily="2" charset="0"/>
            </a:endParaRPr>
          </a:p>
          <a:p>
            <a:r>
              <a:rPr lang="en-US" sz="1300" dirty="0">
                <a:latin typeface="Roboto Light" panose="02000000000000000000" pitchFamily="2" charset="0"/>
                <a:ea typeface="Roboto Light" panose="02000000000000000000" pitchFamily="2" charset="0"/>
              </a:rPr>
              <a:t>At Youth Mental Health we believe we can only do so by encouraging mass youth participation &amp; bringing them together under an organisation that champions their views. </a:t>
            </a:r>
          </a:p>
          <a:p>
            <a:endParaRPr lang="en-US" sz="1300" dirty="0">
              <a:latin typeface="Roboto Light" panose="02000000000000000000" pitchFamily="2" charset="0"/>
              <a:ea typeface="Roboto Light" panose="02000000000000000000" pitchFamily="2" charset="0"/>
            </a:endParaRPr>
          </a:p>
          <a:p>
            <a:r>
              <a:rPr lang="en-US" sz="1300" dirty="0">
                <a:latin typeface="Roboto Light" panose="02000000000000000000" pitchFamily="2" charset="0"/>
                <a:ea typeface="Roboto Light" panose="02000000000000000000" pitchFamily="2" charset="0"/>
              </a:rPr>
              <a:t>We seek to engage &amp; represent these voices, lending them a platform where their voices have a greater chance to be considered by those with the power, to effect real &amp; meaningful change in society.</a:t>
            </a:r>
          </a:p>
          <a:p>
            <a:endParaRPr lang="en-US" sz="1300" dirty="0">
              <a:latin typeface="Roboto Light" panose="02000000000000000000" pitchFamily="2" charset="0"/>
              <a:ea typeface="Roboto Light" panose="02000000000000000000" pitchFamily="2" charset="0"/>
            </a:endParaRPr>
          </a:p>
          <a:p>
            <a:r>
              <a:rPr lang="en-US" sz="1300" dirty="0">
                <a:latin typeface="Roboto Light" panose="02000000000000000000" pitchFamily="2" charset="0"/>
                <a:ea typeface="Roboto Light" panose="02000000000000000000" pitchFamily="2" charset="0"/>
              </a:rPr>
              <a:t>For our organisation to be truly considered &amp; listened to,  </a:t>
            </a:r>
            <a:r>
              <a:rPr lang="en-US" sz="1300" u="sng" dirty="0">
                <a:latin typeface="Roboto Light" panose="02000000000000000000" pitchFamily="2" charset="0"/>
                <a:ea typeface="Roboto Light" panose="02000000000000000000" pitchFamily="2" charset="0"/>
              </a:rPr>
              <a:t>we need to be many who shout loudly.</a:t>
            </a:r>
            <a:r>
              <a:rPr lang="en-US" sz="1300" dirty="0">
                <a:latin typeface="Roboto Light" panose="02000000000000000000" pitchFamily="2" charset="0"/>
                <a:ea typeface="Roboto Light" panose="02000000000000000000" pitchFamily="2" charset="0"/>
              </a:rPr>
              <a:t> Having a visibly large number of registered members is the key to this.</a:t>
            </a:r>
          </a:p>
          <a:p>
            <a:endParaRPr lang="en-US" sz="1300" dirty="0">
              <a:latin typeface="Roboto Light" panose="02000000000000000000" pitchFamily="2" charset="0"/>
              <a:ea typeface="Roboto Light" panose="02000000000000000000" pitchFamily="2" charset="0"/>
            </a:endParaRPr>
          </a:p>
          <a:p>
            <a:r>
              <a:rPr lang="en-US" sz="1300" dirty="0">
                <a:latin typeface="Roboto Light" panose="02000000000000000000" pitchFamily="2" charset="0"/>
                <a:ea typeface="Roboto Light" panose="02000000000000000000" pitchFamily="2" charset="0"/>
              </a:rPr>
              <a:t>Our challenge today is that we have low awareness amongst the youth population. The result is a low membership base – especially when considered versus the number of people that we aim to represent (hundreds of members vs millions of people living in Norway today under the age of 36!).</a:t>
            </a:r>
          </a:p>
          <a:p>
            <a:endParaRPr lang="en-US" sz="1300" dirty="0">
              <a:latin typeface="Roboto Light" panose="02000000000000000000" pitchFamily="2" charset="0"/>
              <a:ea typeface="Roboto Light" panose="02000000000000000000" pitchFamily="2" charset="0"/>
            </a:endParaRPr>
          </a:p>
          <a:p>
            <a:r>
              <a:rPr lang="en-US" sz="1300" dirty="0">
                <a:latin typeface="Roboto Light" panose="02000000000000000000" pitchFamily="2" charset="0"/>
                <a:ea typeface="Roboto Light" panose="02000000000000000000" pitchFamily="2" charset="0"/>
              </a:rPr>
              <a:t>We need to let youths know that (</a:t>
            </a:r>
            <a:r>
              <a:rPr lang="en-US" sz="1300" dirty="0" err="1">
                <a:latin typeface="Roboto Light" panose="02000000000000000000" pitchFamily="2" charset="0"/>
                <a:ea typeface="Roboto Light" panose="02000000000000000000" pitchFamily="2" charset="0"/>
              </a:rPr>
              <a:t>i</a:t>
            </a:r>
            <a:r>
              <a:rPr lang="en-US" sz="1300" dirty="0">
                <a:latin typeface="Roboto Light" panose="02000000000000000000" pitchFamily="2" charset="0"/>
                <a:ea typeface="Roboto Light" panose="02000000000000000000" pitchFamily="2" charset="0"/>
              </a:rPr>
              <a:t>) we exist &amp; (ii) that if they care about their own mental health as well as that of their friends, classmates, colleagues &amp; a stranger in the street, they should JOIN our organisation. </a:t>
            </a:r>
          </a:p>
          <a:p>
            <a:endParaRPr lang="en-US" sz="1300" dirty="0">
              <a:latin typeface="Roboto Light" panose="02000000000000000000" pitchFamily="2" charset="0"/>
              <a:ea typeface="Roboto Light" panose="02000000000000000000" pitchFamily="2" charset="0"/>
            </a:endParaRPr>
          </a:p>
          <a:p>
            <a:r>
              <a:rPr lang="en-NO" sz="1300" dirty="0">
                <a:latin typeface="Roboto Light" panose="02000000000000000000" pitchFamily="2" charset="0"/>
                <a:ea typeface="Roboto Light" panose="02000000000000000000" pitchFamily="2" charset="0"/>
              </a:rPr>
              <a:t>With the help of our members, young voices can then become stronger in the political landscape</a:t>
            </a:r>
            <a:r>
              <a:rPr lang="nb-NO" sz="1300" dirty="0">
                <a:latin typeface="Roboto Light" panose="02000000000000000000" pitchFamily="2" charset="0"/>
                <a:ea typeface="Roboto Light" panose="02000000000000000000" pitchFamily="2" charset="0"/>
              </a:rPr>
              <a:t>.</a:t>
            </a:r>
            <a:r>
              <a:rPr lang="en-NO" sz="1300" dirty="0">
                <a:latin typeface="Roboto Light" panose="02000000000000000000" pitchFamily="2" charset="0"/>
                <a:ea typeface="Roboto Light" panose="02000000000000000000" pitchFamily="2" charset="0"/>
              </a:rPr>
              <a:t> </a:t>
            </a:r>
            <a:r>
              <a:rPr lang="nb-NO" sz="1300" dirty="0">
                <a:latin typeface="Roboto Light" panose="02000000000000000000" pitchFamily="2" charset="0"/>
                <a:ea typeface="Roboto Light" panose="02000000000000000000" pitchFamily="2" charset="0"/>
              </a:rPr>
              <a:t>O</a:t>
            </a:r>
            <a:r>
              <a:rPr lang="en-NO" sz="1300" dirty="0">
                <a:latin typeface="Roboto Light" panose="02000000000000000000" pitchFamily="2" charset="0"/>
                <a:ea typeface="Roboto Light" panose="02000000000000000000" pitchFamily="2" charset="0"/>
              </a:rPr>
              <a:t>ur views as an organisation will </a:t>
            </a:r>
            <a:r>
              <a:rPr lang="en-US" sz="1300" dirty="0">
                <a:latin typeface="Roboto Light" panose="02000000000000000000" pitchFamily="2" charset="0"/>
                <a:ea typeface="Roboto Light" panose="02000000000000000000" pitchFamily="2" charset="0"/>
              </a:rPr>
              <a:t>have greater </a:t>
            </a:r>
            <a:r>
              <a:rPr lang="en-NO" sz="1300" dirty="0">
                <a:latin typeface="Roboto Light" panose="02000000000000000000" pitchFamily="2" charset="0"/>
                <a:ea typeface="Roboto Light" panose="02000000000000000000" pitchFamily="2" charset="0"/>
              </a:rPr>
              <a:t>weigh</a:t>
            </a:r>
            <a:r>
              <a:rPr lang="en-US" sz="1300" dirty="0">
                <a:latin typeface="Roboto Light" panose="02000000000000000000" pitchFamily="2" charset="0"/>
                <a:ea typeface="Roboto Light" panose="02000000000000000000" pitchFamily="2" charset="0"/>
              </a:rPr>
              <a:t>t</a:t>
            </a:r>
            <a:r>
              <a:rPr lang="en-NO" sz="1300" dirty="0">
                <a:latin typeface="Roboto Light" panose="02000000000000000000" pitchFamily="2" charset="0"/>
                <a:ea typeface="Roboto Light" panose="02000000000000000000" pitchFamily="2" charset="0"/>
              </a:rPr>
              <a:t> in the media</a:t>
            </a:r>
            <a:r>
              <a:rPr lang="nb-NO" sz="1300" dirty="0">
                <a:latin typeface="Roboto Light" panose="02000000000000000000" pitchFamily="2" charset="0"/>
                <a:ea typeface="Roboto Light" panose="02000000000000000000" pitchFamily="2" charset="0"/>
              </a:rPr>
              <a:t>,</a:t>
            </a:r>
            <a:r>
              <a:rPr lang="en-NO" sz="1300" dirty="0">
                <a:latin typeface="Roboto Light" panose="02000000000000000000" pitchFamily="2" charset="0"/>
                <a:ea typeface="Roboto Light" panose="02000000000000000000" pitchFamily="2" charset="0"/>
              </a:rPr>
              <a:t> </a:t>
            </a:r>
            <a:r>
              <a:rPr lang="en-US" sz="1300" dirty="0">
                <a:latin typeface="Roboto Light" panose="02000000000000000000" pitchFamily="2" charset="0"/>
                <a:ea typeface="Roboto Light" panose="02000000000000000000" pitchFamily="2" charset="0"/>
              </a:rPr>
              <a:t>&amp;</a:t>
            </a:r>
            <a:r>
              <a:rPr lang="en-NO" sz="1300" dirty="0">
                <a:latin typeface="Roboto Light" panose="02000000000000000000" pitchFamily="2" charset="0"/>
                <a:ea typeface="Roboto Light" panose="02000000000000000000" pitchFamily="2" charset="0"/>
              </a:rPr>
              <a:t> together we can </a:t>
            </a:r>
            <a:r>
              <a:rPr lang="en-US" sz="1300" dirty="0">
                <a:latin typeface="Roboto Light" panose="02000000000000000000" pitchFamily="2" charset="0"/>
                <a:ea typeface="Roboto Light" panose="02000000000000000000" pitchFamily="2" charset="0"/>
              </a:rPr>
              <a:t>push for real change in Norway!!!</a:t>
            </a:r>
          </a:p>
          <a:p>
            <a:endParaRPr lang="en-US" sz="1300" i="1" dirty="0">
              <a:latin typeface="Roboto Light" panose="02000000000000000000" pitchFamily="2" charset="0"/>
              <a:ea typeface="Roboto Light" panose="02000000000000000000" pitchFamily="2" charset="0"/>
            </a:endParaRPr>
          </a:p>
          <a:p>
            <a:endParaRPr lang="en-US" sz="1300" i="1" dirty="0">
              <a:latin typeface="Roboto Light" panose="02000000000000000000" pitchFamily="2" charset="0"/>
              <a:ea typeface="Roboto Light" panose="02000000000000000000" pitchFamily="2" charset="0"/>
            </a:endParaRPr>
          </a:p>
          <a:p>
            <a:endParaRPr lang="en-NO" sz="1300" i="1" dirty="0">
              <a:latin typeface="Roboto Light" panose="02000000000000000000" pitchFamily="2" charset="0"/>
              <a:ea typeface="Roboto Light" panose="02000000000000000000" pitchFamily="2" charset="0"/>
            </a:endParaRPr>
          </a:p>
          <a:p>
            <a:endParaRPr lang="en-NO" sz="1300" dirty="0">
              <a:latin typeface="Roboto Light" panose="02000000000000000000" pitchFamily="2" charset="0"/>
              <a:ea typeface="Roboto Light" panose="02000000000000000000" pitchFamily="2" charset="0"/>
            </a:endParaRPr>
          </a:p>
        </p:txBody>
      </p:sp>
      <p:pic>
        <p:nvPicPr>
          <p:cNvPr id="6" name="Picture 2" descr="Mental Helse Ungdom - For barn og unge opp til 36 år">
            <a:extLst>
              <a:ext uri="{FF2B5EF4-FFF2-40B4-BE49-F238E27FC236}">
                <a16:creationId xmlns:a16="http://schemas.microsoft.com/office/drawing/2014/main" id="{1F944A10-F1FC-A148-AC77-B1347C758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3284" y="90716"/>
            <a:ext cx="718705" cy="8352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shape&#10;&#10;Description automatically generated">
            <a:extLst>
              <a:ext uri="{FF2B5EF4-FFF2-40B4-BE49-F238E27FC236}">
                <a16:creationId xmlns:a16="http://schemas.microsoft.com/office/drawing/2014/main" id="{F0FD9375-9C62-0F48-A154-F908B725FF8C}"/>
              </a:ext>
            </a:extLst>
          </p:cNvPr>
          <p:cNvPicPr>
            <a:picLocks noChangeAspect="1"/>
          </p:cNvPicPr>
          <p:nvPr/>
        </p:nvPicPr>
        <p:blipFill>
          <a:blip r:embed="rId3"/>
          <a:stretch>
            <a:fillRect/>
          </a:stretch>
        </p:blipFill>
        <p:spPr>
          <a:xfrm>
            <a:off x="11431187" y="80066"/>
            <a:ext cx="670326" cy="793447"/>
          </a:xfrm>
          <a:prstGeom prst="rect">
            <a:avLst/>
          </a:prstGeom>
        </p:spPr>
      </p:pic>
      <p:pic>
        <p:nvPicPr>
          <p:cNvPr id="9" name="Picture 8" descr="A picture containing person, sky, outdoor, crowd&#10;&#10;Description automatically generated">
            <a:extLst>
              <a:ext uri="{FF2B5EF4-FFF2-40B4-BE49-F238E27FC236}">
                <a16:creationId xmlns:a16="http://schemas.microsoft.com/office/drawing/2014/main" id="{8223AD69-9E59-B946-95AB-861744799EA7}"/>
              </a:ext>
            </a:extLst>
          </p:cNvPr>
          <p:cNvPicPr>
            <a:picLocks noChangeAspect="1"/>
          </p:cNvPicPr>
          <p:nvPr/>
        </p:nvPicPr>
        <p:blipFill rotWithShape="1">
          <a:blip r:embed="rId4"/>
          <a:srcRect l="25069" t="3268" r="44428"/>
          <a:stretch/>
        </p:blipFill>
        <p:spPr>
          <a:xfrm>
            <a:off x="8967189" y="0"/>
            <a:ext cx="3224812" cy="6858000"/>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1568D5E0-D6A9-304A-991E-D4011A257455}"/>
              </a:ext>
            </a:extLst>
          </p:cNvPr>
          <p:cNvPicPr>
            <a:picLocks noChangeAspect="1"/>
          </p:cNvPicPr>
          <p:nvPr/>
        </p:nvPicPr>
        <p:blipFill>
          <a:blip r:embed="rId3"/>
          <a:stretch>
            <a:fillRect/>
          </a:stretch>
        </p:blipFill>
        <p:spPr>
          <a:xfrm>
            <a:off x="11129963" y="80066"/>
            <a:ext cx="971550" cy="1149998"/>
          </a:xfrm>
          <a:prstGeom prst="rect">
            <a:avLst/>
          </a:prstGeom>
        </p:spPr>
      </p:pic>
      <p:cxnSp>
        <p:nvCxnSpPr>
          <p:cNvPr id="11" name="Straight Connector 10">
            <a:extLst>
              <a:ext uri="{FF2B5EF4-FFF2-40B4-BE49-F238E27FC236}">
                <a16:creationId xmlns:a16="http://schemas.microsoft.com/office/drawing/2014/main" id="{59A80C91-4ACC-6E43-B1A1-0CAB8067842F}"/>
              </a:ext>
            </a:extLst>
          </p:cNvPr>
          <p:cNvCxnSpPr/>
          <p:nvPr/>
        </p:nvCxnSpPr>
        <p:spPr>
          <a:xfrm>
            <a:off x="223244" y="5400675"/>
            <a:ext cx="8501062" cy="0"/>
          </a:xfrm>
          <a:prstGeom prst="line">
            <a:avLst/>
          </a:prstGeom>
          <a:ln>
            <a:solidFill>
              <a:srgbClr val="9A19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505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A63729-FC50-4B48-AB66-E45D5FB908A6}"/>
              </a:ext>
            </a:extLst>
          </p:cNvPr>
          <p:cNvSpPr txBox="1"/>
          <p:nvPr/>
        </p:nvSpPr>
        <p:spPr>
          <a:xfrm>
            <a:off x="223244" y="227182"/>
            <a:ext cx="4160113" cy="646331"/>
          </a:xfrm>
          <a:prstGeom prst="rect">
            <a:avLst/>
          </a:prstGeom>
          <a:noFill/>
        </p:spPr>
        <p:txBody>
          <a:bodyPr wrap="none" rtlCol="0">
            <a:spAutoFit/>
          </a:bodyPr>
          <a:lstStyle/>
          <a:p>
            <a:r>
              <a:rPr lang="en-NO" sz="3600" dirty="0">
                <a:solidFill>
                  <a:srgbClr val="9A194E"/>
                </a:solidFill>
                <a:latin typeface="Rubik Medium" pitchFamily="2" charset="-79"/>
                <a:cs typeface="Rubik Medium" pitchFamily="2" charset="-79"/>
              </a:rPr>
              <a:t>Brief Specifics</a:t>
            </a:r>
            <a:r>
              <a:rPr lang="nb-NO" sz="3600" dirty="0">
                <a:solidFill>
                  <a:srgbClr val="9A194E"/>
                </a:solidFill>
                <a:latin typeface="Rubik Medium" pitchFamily="2" charset="-79"/>
                <a:cs typeface="Rubik Medium" pitchFamily="2" charset="-79"/>
              </a:rPr>
              <a:t> - PR</a:t>
            </a:r>
            <a:endParaRPr lang="en-NO" sz="3600" dirty="0">
              <a:solidFill>
                <a:srgbClr val="9A194E"/>
              </a:solidFill>
              <a:latin typeface="Rubik Medium" pitchFamily="2" charset="-79"/>
              <a:cs typeface="Rubik Medium" pitchFamily="2" charset="-79"/>
            </a:endParaRPr>
          </a:p>
        </p:txBody>
      </p:sp>
      <p:pic>
        <p:nvPicPr>
          <p:cNvPr id="6" name="Picture 2" descr="Mental Helse Ungdom - For barn og unge opp til 36 år">
            <a:extLst>
              <a:ext uri="{FF2B5EF4-FFF2-40B4-BE49-F238E27FC236}">
                <a16:creationId xmlns:a16="http://schemas.microsoft.com/office/drawing/2014/main" id="{AF443A9E-9E2D-1043-B967-D01889A521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3284" y="90716"/>
            <a:ext cx="718705" cy="8352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42D83B3-CD67-4441-A759-96B162D535A5}"/>
              </a:ext>
            </a:extLst>
          </p:cNvPr>
          <p:cNvSpPr txBox="1"/>
          <p:nvPr/>
        </p:nvSpPr>
        <p:spPr>
          <a:xfrm>
            <a:off x="282752" y="1183644"/>
            <a:ext cx="10488029" cy="5016758"/>
          </a:xfrm>
          <a:prstGeom prst="rect">
            <a:avLst/>
          </a:prstGeom>
          <a:noFill/>
        </p:spPr>
        <p:txBody>
          <a:bodyPr wrap="square" rtlCol="0">
            <a:spAutoFit/>
          </a:bodyPr>
          <a:lstStyle/>
          <a:p>
            <a:r>
              <a:rPr lang="en-GB" sz="2000" b="1" dirty="0">
                <a:solidFill>
                  <a:srgbClr val="022C2A"/>
                </a:solidFill>
                <a:ea typeface="Roboto Light" panose="02000000000000000000" pitchFamily="2" charset="0"/>
                <a:cs typeface="Rubik Medium" pitchFamily="2" charset="-79"/>
              </a:rPr>
              <a:t>Objective</a:t>
            </a:r>
          </a:p>
          <a:p>
            <a:endParaRPr lang="en-GB" sz="2000" b="1" dirty="0">
              <a:solidFill>
                <a:srgbClr val="022C2A"/>
              </a:solidFill>
              <a:ea typeface="Roboto Light" panose="02000000000000000000" pitchFamily="2" charset="0"/>
              <a:cs typeface="Rubik Medium" pitchFamily="2" charset="-79"/>
            </a:endParaRPr>
          </a:p>
          <a:p>
            <a:r>
              <a:rPr lang="en-GB" sz="2000" dirty="0">
                <a:solidFill>
                  <a:srgbClr val="022C2A"/>
                </a:solidFill>
                <a:ea typeface="Roboto Light" panose="02000000000000000000" pitchFamily="2" charset="0"/>
                <a:cs typeface="Rubik Medium" pitchFamily="2" charset="-79"/>
              </a:rPr>
              <a:t>Create a PR campaign that supports Mental Helse </a:t>
            </a:r>
            <a:r>
              <a:rPr lang="en-GB" sz="2000" dirty="0" err="1">
                <a:solidFill>
                  <a:srgbClr val="022C2A"/>
                </a:solidFill>
                <a:ea typeface="Roboto Light" panose="02000000000000000000" pitchFamily="2" charset="0"/>
                <a:cs typeface="Rubik Medium" pitchFamily="2" charset="-79"/>
              </a:rPr>
              <a:t>Ungdom’s</a:t>
            </a:r>
            <a:r>
              <a:rPr lang="en-GB" sz="2000" dirty="0">
                <a:solidFill>
                  <a:srgbClr val="022C2A"/>
                </a:solidFill>
                <a:ea typeface="Roboto Light" panose="02000000000000000000" pitchFamily="2" charset="0"/>
                <a:cs typeface="Rubik Medium" pitchFamily="2" charset="-79"/>
              </a:rPr>
              <a:t> overall objectives, and specifically helps:</a:t>
            </a:r>
          </a:p>
          <a:p>
            <a:endParaRPr lang="en-GB" sz="2000" dirty="0">
              <a:solidFill>
                <a:srgbClr val="022C2A"/>
              </a:solidFill>
              <a:ea typeface="Roboto Light" panose="02000000000000000000" pitchFamily="2" charset="0"/>
              <a:cs typeface="Rubik Medium" pitchFamily="2" charset="-79"/>
            </a:endParaRPr>
          </a:p>
          <a:p>
            <a:pPr marL="285750" indent="-285750">
              <a:buFont typeface="Arial" panose="020B0604020202020204" pitchFamily="34" charset="0"/>
              <a:buChar char="•"/>
            </a:pPr>
            <a:r>
              <a:rPr lang="en-GB" sz="2000" dirty="0">
                <a:solidFill>
                  <a:srgbClr val="022C2A"/>
                </a:solidFill>
                <a:ea typeface="Roboto Light" panose="02000000000000000000" pitchFamily="2" charset="0"/>
              </a:rPr>
              <a:t>Raise awareness of mental </a:t>
            </a:r>
            <a:r>
              <a:rPr lang="en-GB" sz="2000" dirty="0" err="1">
                <a:solidFill>
                  <a:srgbClr val="022C2A"/>
                </a:solidFill>
                <a:ea typeface="Roboto Light" panose="02000000000000000000" pitchFamily="2" charset="0"/>
              </a:rPr>
              <a:t>heallth</a:t>
            </a:r>
            <a:r>
              <a:rPr lang="en-GB" sz="2000" dirty="0">
                <a:solidFill>
                  <a:srgbClr val="022C2A"/>
                </a:solidFill>
                <a:ea typeface="Roboto Light" panose="02000000000000000000" pitchFamily="2" charset="0"/>
              </a:rPr>
              <a:t> among youth in general, and of the organization in particular</a:t>
            </a:r>
          </a:p>
          <a:p>
            <a:pPr marL="285750" indent="-285750">
              <a:buFont typeface="Arial" panose="020B0604020202020204" pitchFamily="34" charset="0"/>
              <a:buChar char="•"/>
            </a:pPr>
            <a:r>
              <a:rPr lang="en-GB" sz="2000" dirty="0">
                <a:solidFill>
                  <a:srgbClr val="022C2A"/>
                </a:solidFill>
                <a:ea typeface="Roboto Light" panose="02000000000000000000" pitchFamily="2" charset="0"/>
              </a:rPr>
              <a:t>Drive engagement and interest in becoming a member or a donor</a:t>
            </a:r>
          </a:p>
          <a:p>
            <a:endParaRPr lang="en-GB" sz="2000" dirty="0">
              <a:solidFill>
                <a:srgbClr val="022C2A"/>
              </a:solidFill>
              <a:ea typeface="Roboto Light" panose="02000000000000000000" pitchFamily="2" charset="0"/>
            </a:endParaRPr>
          </a:p>
          <a:p>
            <a:r>
              <a:rPr lang="en-GB" sz="2000" b="1" dirty="0">
                <a:solidFill>
                  <a:srgbClr val="022C2A"/>
                </a:solidFill>
                <a:ea typeface="Roboto Light" panose="02000000000000000000" pitchFamily="2" charset="0"/>
                <a:cs typeface="Rubik Medium" pitchFamily="2" charset="-79"/>
              </a:rPr>
              <a:t>Target Audience</a:t>
            </a:r>
            <a:r>
              <a:rPr lang="en-GB" sz="2000" b="1" dirty="0">
                <a:solidFill>
                  <a:srgbClr val="022C2A"/>
                </a:solidFill>
                <a:ea typeface="Roboto Light" panose="02000000000000000000" pitchFamily="2" charset="0"/>
              </a:rPr>
              <a:t>: </a:t>
            </a:r>
          </a:p>
          <a:p>
            <a:r>
              <a:rPr lang="en-GB" sz="2000" dirty="0">
                <a:solidFill>
                  <a:srgbClr val="022C2A"/>
                </a:solidFill>
                <a:ea typeface="Roboto Light" panose="02000000000000000000" pitchFamily="2" charset="0"/>
              </a:rPr>
              <a:t>1. Citizens aged </a:t>
            </a:r>
            <a:r>
              <a:rPr lang="en-GB" sz="2000" dirty="0" err="1">
                <a:solidFill>
                  <a:srgbClr val="022C2A"/>
                </a:solidFill>
                <a:ea typeface="Roboto Light" panose="02000000000000000000" pitchFamily="2" charset="0"/>
              </a:rPr>
              <a:t>aged</a:t>
            </a:r>
            <a:r>
              <a:rPr lang="en-GB" sz="2000" dirty="0">
                <a:solidFill>
                  <a:srgbClr val="022C2A"/>
                </a:solidFill>
                <a:ea typeface="Roboto Light" panose="02000000000000000000" pitchFamily="2" charset="0"/>
              </a:rPr>
              <a:t> 13-36 years throughout Norway (potential members)</a:t>
            </a:r>
          </a:p>
          <a:p>
            <a:r>
              <a:rPr lang="en-GB" sz="2000" dirty="0">
                <a:solidFill>
                  <a:srgbClr val="022C2A"/>
                </a:solidFill>
                <a:ea typeface="Roboto Light" panose="02000000000000000000" pitchFamily="2" charset="0"/>
              </a:rPr>
              <a:t>Citizens aged 37+ (potential donors), political stakeholders, opinion leaders, media</a:t>
            </a:r>
          </a:p>
          <a:p>
            <a:endParaRPr lang="en-GB" sz="2000" dirty="0">
              <a:solidFill>
                <a:srgbClr val="022C2A"/>
              </a:solidFill>
              <a:ea typeface="Roboto Light" panose="02000000000000000000" pitchFamily="2" charset="0"/>
            </a:endParaRPr>
          </a:p>
          <a:p>
            <a:pPr marL="285750" indent="-285750">
              <a:buFont typeface="Arial" panose="020B0604020202020204" pitchFamily="34" charset="0"/>
              <a:buChar char="•"/>
            </a:pPr>
            <a:endParaRPr lang="en-GB" sz="2000" dirty="0">
              <a:solidFill>
                <a:srgbClr val="022C2A"/>
              </a:solidFill>
              <a:ea typeface="Roboto Light" panose="02000000000000000000" pitchFamily="2" charset="0"/>
            </a:endParaRPr>
          </a:p>
          <a:p>
            <a:r>
              <a:rPr lang="en-GB" sz="2000" b="1" dirty="0">
                <a:solidFill>
                  <a:srgbClr val="022C2A"/>
                </a:solidFill>
                <a:ea typeface="Roboto Light" panose="02000000000000000000" pitchFamily="2" charset="0"/>
                <a:cs typeface="Rubik Medium" pitchFamily="2" charset="-79"/>
              </a:rPr>
              <a:t>Deliverables</a:t>
            </a:r>
          </a:p>
          <a:p>
            <a:pPr marL="285750" indent="-285750">
              <a:buFont typeface="Arial" panose="020B0604020202020204" pitchFamily="34" charset="0"/>
              <a:buChar char="•"/>
            </a:pPr>
            <a:r>
              <a:rPr lang="en-GB" sz="2000" dirty="0">
                <a:solidFill>
                  <a:srgbClr val="022C2A"/>
                </a:solidFill>
                <a:ea typeface="Roboto Light" panose="02000000000000000000" pitchFamily="2" charset="0"/>
              </a:rPr>
              <a:t>Creative ideas!</a:t>
            </a:r>
          </a:p>
          <a:p>
            <a:pPr marL="285750" indent="-285750">
              <a:buFont typeface="Arial" panose="020B0604020202020204" pitchFamily="34" charset="0"/>
              <a:buChar char="•"/>
            </a:pPr>
            <a:r>
              <a:rPr lang="en-GB" sz="2000" dirty="0">
                <a:solidFill>
                  <a:srgbClr val="022C2A"/>
                </a:solidFill>
                <a:ea typeface="Roboto Light" panose="02000000000000000000" pitchFamily="2" charset="0"/>
              </a:rPr>
              <a:t>Max 10 slides (</a:t>
            </a:r>
            <a:r>
              <a:rPr lang="en-GB" sz="2000" dirty="0" err="1">
                <a:solidFill>
                  <a:srgbClr val="022C2A"/>
                </a:solidFill>
                <a:ea typeface="Roboto Light" panose="02000000000000000000" pitchFamily="2" charset="0"/>
              </a:rPr>
              <a:t>Powerpoint</a:t>
            </a:r>
            <a:r>
              <a:rPr lang="en-GB" sz="2000" dirty="0">
                <a:solidFill>
                  <a:srgbClr val="022C2A"/>
                </a:solidFill>
                <a:ea typeface="Roboto Light" panose="02000000000000000000" pitchFamily="2" charset="0"/>
              </a:rPr>
              <a:t> or Keynote).</a:t>
            </a:r>
            <a:endParaRPr lang="en-GB" sz="1400" dirty="0">
              <a:solidFill>
                <a:srgbClr val="022C2A"/>
              </a:solidFill>
              <a:ea typeface="Roboto Light" panose="02000000000000000000" pitchFamily="2" charset="0"/>
            </a:endParaRPr>
          </a:p>
        </p:txBody>
      </p:sp>
    </p:spTree>
    <p:extLst>
      <p:ext uri="{BB962C8B-B14F-4D97-AF65-F5344CB8AC3E}">
        <p14:creationId xmlns:p14="http://schemas.microsoft.com/office/powerpoint/2010/main" val="4126103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descr="Graphical user interface, text&#10;&#10;Description automatically generated">
            <a:extLst>
              <a:ext uri="{FF2B5EF4-FFF2-40B4-BE49-F238E27FC236}">
                <a16:creationId xmlns:a16="http://schemas.microsoft.com/office/drawing/2014/main" id="{105ABD4E-C0E9-CF47-8DB5-8F18BF7EBA15}"/>
              </a:ext>
            </a:extLst>
          </p:cNvPr>
          <p:cNvPicPr>
            <a:picLocks noChangeAspect="1"/>
          </p:cNvPicPr>
          <p:nvPr/>
        </p:nvPicPr>
        <p:blipFill rotWithShape="1">
          <a:blip r:embed="rId2"/>
          <a:srcRect l="5106" t="3273" r="88776" b="900"/>
          <a:stretch/>
        </p:blipFill>
        <p:spPr>
          <a:xfrm>
            <a:off x="342901" y="1918908"/>
            <a:ext cx="561489" cy="4560696"/>
          </a:xfrm>
          <a:prstGeom prst="rect">
            <a:avLst/>
          </a:prstGeom>
        </p:spPr>
      </p:pic>
      <p:sp>
        <p:nvSpPr>
          <p:cNvPr id="20" name="TextBox 19">
            <a:extLst>
              <a:ext uri="{FF2B5EF4-FFF2-40B4-BE49-F238E27FC236}">
                <a16:creationId xmlns:a16="http://schemas.microsoft.com/office/drawing/2014/main" id="{AC646796-9925-3440-B813-F1DFEA09737B}"/>
              </a:ext>
            </a:extLst>
          </p:cNvPr>
          <p:cNvSpPr txBox="1"/>
          <p:nvPr/>
        </p:nvSpPr>
        <p:spPr>
          <a:xfrm>
            <a:off x="888280" y="2202051"/>
            <a:ext cx="3428034" cy="523220"/>
          </a:xfrm>
          <a:prstGeom prst="rect">
            <a:avLst/>
          </a:prstGeom>
          <a:noFill/>
        </p:spPr>
        <p:txBody>
          <a:bodyPr wrap="square" rtlCol="0">
            <a:spAutoFit/>
          </a:bodyPr>
          <a:lstStyle/>
          <a:p>
            <a:r>
              <a:rPr lang="en-NO" sz="1400" dirty="0">
                <a:solidFill>
                  <a:srgbClr val="022C2A"/>
                </a:solidFill>
                <a:latin typeface="Roboto Light" panose="02000000000000000000" pitchFamily="2" charset="0"/>
                <a:ea typeface="Roboto Light" panose="02000000000000000000" pitchFamily="2" charset="0"/>
              </a:rPr>
              <a:t>Every year we arrange summer camp</a:t>
            </a:r>
            <a:r>
              <a:rPr lang="nb-NO" sz="1400" dirty="0">
                <a:solidFill>
                  <a:srgbClr val="022C2A"/>
                </a:solidFill>
                <a:latin typeface="Roboto Light" panose="02000000000000000000" pitchFamily="2" charset="0"/>
                <a:ea typeface="Roboto Light" panose="02000000000000000000" pitchFamily="2" charset="0"/>
              </a:rPr>
              <a:t>s</a:t>
            </a:r>
            <a:r>
              <a:rPr lang="en-NO" sz="1400" dirty="0">
                <a:solidFill>
                  <a:srgbClr val="022C2A"/>
                </a:solidFill>
                <a:latin typeface="Roboto Light" panose="02000000000000000000" pitchFamily="2" charset="0"/>
                <a:ea typeface="Roboto Light" panose="02000000000000000000" pitchFamily="2" charset="0"/>
              </a:rPr>
              <a:t> for our members</a:t>
            </a:r>
          </a:p>
        </p:txBody>
      </p:sp>
      <p:sp>
        <p:nvSpPr>
          <p:cNvPr id="21" name="TextBox 20">
            <a:extLst>
              <a:ext uri="{FF2B5EF4-FFF2-40B4-BE49-F238E27FC236}">
                <a16:creationId xmlns:a16="http://schemas.microsoft.com/office/drawing/2014/main" id="{B957F777-7B85-BD4B-A173-4A21296329C1}"/>
              </a:ext>
            </a:extLst>
          </p:cNvPr>
          <p:cNvSpPr txBox="1"/>
          <p:nvPr/>
        </p:nvSpPr>
        <p:spPr>
          <a:xfrm>
            <a:off x="906077" y="3473666"/>
            <a:ext cx="2911349" cy="523220"/>
          </a:xfrm>
          <a:prstGeom prst="rect">
            <a:avLst/>
          </a:prstGeom>
          <a:noFill/>
        </p:spPr>
        <p:txBody>
          <a:bodyPr wrap="square" rtlCol="0">
            <a:spAutoFit/>
          </a:bodyPr>
          <a:lstStyle/>
          <a:p>
            <a:r>
              <a:rPr lang="en-NO" sz="1400" dirty="0">
                <a:solidFill>
                  <a:srgbClr val="022C2A"/>
                </a:solidFill>
                <a:latin typeface="Roboto Light" panose="02000000000000000000" pitchFamily="2" charset="0"/>
                <a:ea typeface="Roboto Light" panose="02000000000000000000" pitchFamily="2" charset="0"/>
              </a:rPr>
              <a:t>Our members</a:t>
            </a:r>
            <a:r>
              <a:rPr lang="nb-NO" sz="1400" dirty="0">
                <a:solidFill>
                  <a:srgbClr val="022C2A"/>
                </a:solidFill>
                <a:latin typeface="Roboto Light" panose="02000000000000000000" pitchFamily="2" charset="0"/>
                <a:ea typeface="Roboto Light" panose="02000000000000000000" pitchFamily="2" charset="0"/>
              </a:rPr>
              <a:t>-</a:t>
            </a:r>
            <a:r>
              <a:rPr lang="en-NO" sz="1400" dirty="0">
                <a:solidFill>
                  <a:srgbClr val="022C2A"/>
                </a:solidFill>
                <a:latin typeface="Roboto Light" panose="02000000000000000000" pitchFamily="2" charset="0"/>
                <a:ea typeface="Roboto Light" panose="02000000000000000000" pitchFamily="2" charset="0"/>
              </a:rPr>
              <a:t>only magazine is sent out 4 times a year.</a:t>
            </a:r>
          </a:p>
        </p:txBody>
      </p:sp>
      <p:sp>
        <p:nvSpPr>
          <p:cNvPr id="22" name="TextBox 21">
            <a:extLst>
              <a:ext uri="{FF2B5EF4-FFF2-40B4-BE49-F238E27FC236}">
                <a16:creationId xmlns:a16="http://schemas.microsoft.com/office/drawing/2014/main" id="{F07AC76A-D3AB-134D-A063-0950FF7ACEAD}"/>
              </a:ext>
            </a:extLst>
          </p:cNvPr>
          <p:cNvSpPr txBox="1"/>
          <p:nvPr/>
        </p:nvSpPr>
        <p:spPr>
          <a:xfrm>
            <a:off x="888912" y="4781938"/>
            <a:ext cx="3138667" cy="307777"/>
          </a:xfrm>
          <a:prstGeom prst="rect">
            <a:avLst/>
          </a:prstGeom>
          <a:noFill/>
        </p:spPr>
        <p:txBody>
          <a:bodyPr wrap="square" rtlCol="0">
            <a:spAutoFit/>
          </a:bodyPr>
          <a:lstStyle/>
          <a:p>
            <a:r>
              <a:rPr lang="en-NO" sz="1400" dirty="0">
                <a:solidFill>
                  <a:srgbClr val="022C2A"/>
                </a:solidFill>
                <a:latin typeface="Roboto Light" panose="02000000000000000000" pitchFamily="2" charset="0"/>
                <a:ea typeface="Roboto Light" panose="02000000000000000000" pitchFamily="2" charset="0"/>
              </a:rPr>
              <a:t>For example as a leader, cashier ++</a:t>
            </a:r>
          </a:p>
        </p:txBody>
      </p:sp>
      <p:sp>
        <p:nvSpPr>
          <p:cNvPr id="23" name="TextBox 22">
            <a:extLst>
              <a:ext uri="{FF2B5EF4-FFF2-40B4-BE49-F238E27FC236}">
                <a16:creationId xmlns:a16="http://schemas.microsoft.com/office/drawing/2014/main" id="{AE1DA4D9-3A80-F14B-A772-8A19560559E1}"/>
              </a:ext>
            </a:extLst>
          </p:cNvPr>
          <p:cNvSpPr txBox="1"/>
          <p:nvPr/>
        </p:nvSpPr>
        <p:spPr>
          <a:xfrm>
            <a:off x="906077" y="5830566"/>
            <a:ext cx="3138667" cy="307777"/>
          </a:xfrm>
          <a:prstGeom prst="rect">
            <a:avLst/>
          </a:prstGeom>
          <a:noFill/>
        </p:spPr>
        <p:txBody>
          <a:bodyPr wrap="square" rtlCol="0">
            <a:spAutoFit/>
          </a:bodyPr>
          <a:lstStyle/>
          <a:p>
            <a:r>
              <a:rPr lang="en-NO" sz="1400" dirty="0">
                <a:solidFill>
                  <a:srgbClr val="022C2A"/>
                </a:solidFill>
                <a:latin typeface="Roboto Light" panose="02000000000000000000" pitchFamily="2" charset="0"/>
                <a:ea typeface="Roboto Light" panose="02000000000000000000" pitchFamily="2" charset="0"/>
              </a:rPr>
              <a:t>A digital psychologist service (link)</a:t>
            </a:r>
          </a:p>
        </p:txBody>
      </p:sp>
      <p:sp>
        <p:nvSpPr>
          <p:cNvPr id="24" name="TextBox 23">
            <a:extLst>
              <a:ext uri="{FF2B5EF4-FFF2-40B4-BE49-F238E27FC236}">
                <a16:creationId xmlns:a16="http://schemas.microsoft.com/office/drawing/2014/main" id="{010AC2DF-473F-9045-8E26-4642BCC015CA}"/>
              </a:ext>
            </a:extLst>
          </p:cNvPr>
          <p:cNvSpPr txBox="1"/>
          <p:nvPr/>
        </p:nvSpPr>
        <p:spPr>
          <a:xfrm>
            <a:off x="5292039" y="2202052"/>
            <a:ext cx="3428034" cy="738664"/>
          </a:xfrm>
          <a:prstGeom prst="rect">
            <a:avLst/>
          </a:prstGeom>
          <a:noFill/>
        </p:spPr>
        <p:txBody>
          <a:bodyPr wrap="square" rtlCol="0">
            <a:spAutoFit/>
          </a:bodyPr>
          <a:lstStyle/>
          <a:p>
            <a:r>
              <a:rPr lang="en-NO" sz="1400" dirty="0">
                <a:solidFill>
                  <a:srgbClr val="022C2A"/>
                </a:solidFill>
                <a:latin typeface="Roboto Light" panose="02000000000000000000" pitchFamily="2" charset="0"/>
                <a:ea typeface="Roboto Light" panose="02000000000000000000" pitchFamily="2" charset="0"/>
              </a:rPr>
              <a:t>e.</a:t>
            </a:r>
            <a:r>
              <a:rPr lang="en-GB" sz="1400" dirty="0">
                <a:solidFill>
                  <a:srgbClr val="022C2A"/>
                </a:solidFill>
                <a:latin typeface="Roboto Light" panose="02000000000000000000" pitchFamily="2" charset="0"/>
                <a:ea typeface="Roboto Light" panose="02000000000000000000" pitchFamily="2" charset="0"/>
              </a:rPr>
              <a:t>g. the past year we arranged several trips to Åkersetra in Ringsaker municipality.</a:t>
            </a:r>
            <a:endParaRPr lang="en-NO" sz="1400" dirty="0">
              <a:solidFill>
                <a:srgbClr val="022C2A"/>
              </a:solidFill>
              <a:latin typeface="Roboto Light" panose="02000000000000000000" pitchFamily="2" charset="0"/>
              <a:ea typeface="Roboto Light" panose="02000000000000000000" pitchFamily="2" charset="0"/>
            </a:endParaRPr>
          </a:p>
        </p:txBody>
      </p:sp>
      <p:sp>
        <p:nvSpPr>
          <p:cNvPr id="25" name="TextBox 24">
            <a:extLst>
              <a:ext uri="{FF2B5EF4-FFF2-40B4-BE49-F238E27FC236}">
                <a16:creationId xmlns:a16="http://schemas.microsoft.com/office/drawing/2014/main" id="{1D6D5273-B4CF-1140-A0D8-02930655C8E0}"/>
              </a:ext>
            </a:extLst>
          </p:cNvPr>
          <p:cNvSpPr txBox="1"/>
          <p:nvPr/>
        </p:nvSpPr>
        <p:spPr>
          <a:xfrm>
            <a:off x="5295251" y="3488219"/>
            <a:ext cx="3428034" cy="523220"/>
          </a:xfrm>
          <a:prstGeom prst="rect">
            <a:avLst/>
          </a:prstGeom>
          <a:noFill/>
        </p:spPr>
        <p:txBody>
          <a:bodyPr wrap="square" rtlCol="0">
            <a:spAutoFit/>
          </a:bodyPr>
          <a:lstStyle/>
          <a:p>
            <a:r>
              <a:rPr lang="en-US" sz="1400" dirty="0">
                <a:solidFill>
                  <a:srgbClr val="022C2A"/>
                </a:solidFill>
                <a:latin typeface="Roboto Light" panose="02000000000000000000" pitchFamily="2" charset="0"/>
                <a:ea typeface="Roboto Light" panose="02000000000000000000" pitchFamily="2" charset="0"/>
              </a:rPr>
              <a:t>We take members views on what MHU should work towards politically.</a:t>
            </a:r>
            <a:endParaRPr lang="en-NO" sz="1400" dirty="0">
              <a:solidFill>
                <a:srgbClr val="022C2A"/>
              </a:solidFill>
              <a:latin typeface="Roboto Light" panose="02000000000000000000" pitchFamily="2" charset="0"/>
              <a:ea typeface="Roboto Light" panose="02000000000000000000" pitchFamily="2" charset="0"/>
            </a:endParaRPr>
          </a:p>
        </p:txBody>
      </p:sp>
      <p:sp>
        <p:nvSpPr>
          <p:cNvPr id="26" name="TextBox 25">
            <a:extLst>
              <a:ext uri="{FF2B5EF4-FFF2-40B4-BE49-F238E27FC236}">
                <a16:creationId xmlns:a16="http://schemas.microsoft.com/office/drawing/2014/main" id="{13CD911C-E068-6543-A6FF-015862FC5389}"/>
              </a:ext>
            </a:extLst>
          </p:cNvPr>
          <p:cNvSpPr txBox="1"/>
          <p:nvPr/>
        </p:nvSpPr>
        <p:spPr>
          <a:xfrm>
            <a:off x="5276058" y="4746495"/>
            <a:ext cx="3833149" cy="307777"/>
          </a:xfrm>
          <a:prstGeom prst="rect">
            <a:avLst/>
          </a:prstGeom>
          <a:noFill/>
        </p:spPr>
        <p:txBody>
          <a:bodyPr wrap="square" rtlCol="0">
            <a:spAutoFit/>
          </a:bodyPr>
          <a:lstStyle/>
          <a:p>
            <a:r>
              <a:rPr lang="en-US" sz="1400" dirty="0">
                <a:solidFill>
                  <a:srgbClr val="022C2A"/>
                </a:solidFill>
                <a:latin typeface="Roboto Light" panose="02000000000000000000" pitchFamily="2" charset="0"/>
                <a:ea typeface="Roboto Light" panose="02000000000000000000" pitchFamily="2" charset="0"/>
              </a:rPr>
              <a:t>It costs just 60kr per year to be a member</a:t>
            </a:r>
            <a:endParaRPr lang="en-NO" sz="1400" dirty="0">
              <a:solidFill>
                <a:srgbClr val="022C2A"/>
              </a:solidFill>
              <a:latin typeface="Roboto Light" panose="02000000000000000000" pitchFamily="2" charset="0"/>
              <a:ea typeface="Roboto Light" panose="02000000000000000000" pitchFamily="2" charset="0"/>
            </a:endParaRPr>
          </a:p>
        </p:txBody>
      </p:sp>
      <p:sp>
        <p:nvSpPr>
          <p:cNvPr id="27" name="TextBox 26">
            <a:extLst>
              <a:ext uri="{FF2B5EF4-FFF2-40B4-BE49-F238E27FC236}">
                <a16:creationId xmlns:a16="http://schemas.microsoft.com/office/drawing/2014/main" id="{3F87CA24-CC71-F74E-949D-BAA334D71292}"/>
              </a:ext>
            </a:extLst>
          </p:cNvPr>
          <p:cNvSpPr txBox="1"/>
          <p:nvPr/>
        </p:nvSpPr>
        <p:spPr>
          <a:xfrm>
            <a:off x="5253890" y="5745171"/>
            <a:ext cx="3833149" cy="523220"/>
          </a:xfrm>
          <a:prstGeom prst="rect">
            <a:avLst/>
          </a:prstGeom>
          <a:noFill/>
        </p:spPr>
        <p:txBody>
          <a:bodyPr wrap="square" rtlCol="0">
            <a:spAutoFit/>
          </a:bodyPr>
          <a:lstStyle/>
          <a:p>
            <a:r>
              <a:rPr lang="en-US" sz="1400" dirty="0">
                <a:solidFill>
                  <a:srgbClr val="022C2A"/>
                </a:solidFill>
                <a:latin typeface="Roboto Light" panose="02000000000000000000" pitchFamily="2" charset="0"/>
                <a:ea typeface="Roboto Light" panose="02000000000000000000" pitchFamily="2" charset="0"/>
              </a:rPr>
              <a:t>Local teams arrange engaging activities &amp; meeting places for members to take part in.</a:t>
            </a:r>
            <a:endParaRPr lang="en-NO" sz="1400" dirty="0">
              <a:solidFill>
                <a:srgbClr val="022C2A"/>
              </a:solidFill>
              <a:latin typeface="Roboto Light" panose="02000000000000000000" pitchFamily="2" charset="0"/>
              <a:ea typeface="Roboto Light" panose="02000000000000000000" pitchFamily="2" charset="0"/>
            </a:endParaRPr>
          </a:p>
        </p:txBody>
      </p:sp>
      <p:sp>
        <p:nvSpPr>
          <p:cNvPr id="28" name="TextBox 27">
            <a:extLst>
              <a:ext uri="{FF2B5EF4-FFF2-40B4-BE49-F238E27FC236}">
                <a16:creationId xmlns:a16="http://schemas.microsoft.com/office/drawing/2014/main" id="{F328EC7D-9513-F248-9A6E-D2B9DA5ED2A0}"/>
              </a:ext>
            </a:extLst>
          </p:cNvPr>
          <p:cNvSpPr txBox="1"/>
          <p:nvPr/>
        </p:nvSpPr>
        <p:spPr>
          <a:xfrm>
            <a:off x="888911" y="1918908"/>
            <a:ext cx="1693092" cy="338554"/>
          </a:xfrm>
          <a:prstGeom prst="rect">
            <a:avLst/>
          </a:prstGeom>
          <a:noFill/>
        </p:spPr>
        <p:txBody>
          <a:bodyPr wrap="none" rtlCol="0">
            <a:spAutoFit/>
          </a:bodyPr>
          <a:lstStyle/>
          <a:p>
            <a:r>
              <a:rPr lang="en-NO" sz="1600" dirty="0">
                <a:solidFill>
                  <a:srgbClr val="022C2A"/>
                </a:solidFill>
                <a:latin typeface="Rubik Medium" pitchFamily="2" charset="-79"/>
                <a:cs typeface="Rubik Medium" pitchFamily="2" charset="-79"/>
              </a:rPr>
              <a:t>SUMMER CAMP</a:t>
            </a:r>
          </a:p>
        </p:txBody>
      </p:sp>
      <p:sp>
        <p:nvSpPr>
          <p:cNvPr id="29" name="TextBox 28">
            <a:extLst>
              <a:ext uri="{FF2B5EF4-FFF2-40B4-BE49-F238E27FC236}">
                <a16:creationId xmlns:a16="http://schemas.microsoft.com/office/drawing/2014/main" id="{9AD47227-4ED9-7F41-A2EA-AF5EFD27E9AD}"/>
              </a:ext>
            </a:extLst>
          </p:cNvPr>
          <p:cNvSpPr txBox="1"/>
          <p:nvPr/>
        </p:nvSpPr>
        <p:spPr>
          <a:xfrm>
            <a:off x="888911" y="3171547"/>
            <a:ext cx="2746265" cy="338554"/>
          </a:xfrm>
          <a:prstGeom prst="rect">
            <a:avLst/>
          </a:prstGeom>
          <a:noFill/>
        </p:spPr>
        <p:txBody>
          <a:bodyPr wrap="none" rtlCol="0">
            <a:spAutoFit/>
          </a:bodyPr>
          <a:lstStyle/>
          <a:p>
            <a:r>
              <a:rPr lang="en-NO" sz="1600" dirty="0">
                <a:solidFill>
                  <a:srgbClr val="022C2A"/>
                </a:solidFill>
                <a:latin typeface="Rubik Medium" pitchFamily="2" charset="-79"/>
                <a:cs typeface="Rubik Medium" pitchFamily="2" charset="-79"/>
              </a:rPr>
              <a:t>INSPIRATION IN THE POST</a:t>
            </a:r>
          </a:p>
        </p:txBody>
      </p:sp>
      <p:sp>
        <p:nvSpPr>
          <p:cNvPr id="30" name="TextBox 29">
            <a:extLst>
              <a:ext uri="{FF2B5EF4-FFF2-40B4-BE49-F238E27FC236}">
                <a16:creationId xmlns:a16="http://schemas.microsoft.com/office/drawing/2014/main" id="{5E97BB43-0A52-734C-8615-054A3A7831C7}"/>
              </a:ext>
            </a:extLst>
          </p:cNvPr>
          <p:cNvSpPr txBox="1"/>
          <p:nvPr/>
        </p:nvSpPr>
        <p:spPr>
          <a:xfrm>
            <a:off x="888911" y="4475128"/>
            <a:ext cx="3477234" cy="338554"/>
          </a:xfrm>
          <a:prstGeom prst="rect">
            <a:avLst/>
          </a:prstGeom>
          <a:noFill/>
        </p:spPr>
        <p:txBody>
          <a:bodyPr wrap="none" rtlCol="0">
            <a:spAutoFit/>
          </a:bodyPr>
          <a:lstStyle/>
          <a:p>
            <a:r>
              <a:rPr lang="en-NO" sz="1600" dirty="0">
                <a:solidFill>
                  <a:srgbClr val="022C2A"/>
                </a:solidFill>
                <a:latin typeface="Rubik Medium" pitchFamily="2" charset="-79"/>
                <a:cs typeface="Rubik Medium" pitchFamily="2" charset="-79"/>
              </a:rPr>
              <a:t>A ROLE AT YOUR MEETING PLACE</a:t>
            </a:r>
          </a:p>
        </p:txBody>
      </p:sp>
      <p:sp>
        <p:nvSpPr>
          <p:cNvPr id="31" name="TextBox 30">
            <a:extLst>
              <a:ext uri="{FF2B5EF4-FFF2-40B4-BE49-F238E27FC236}">
                <a16:creationId xmlns:a16="http://schemas.microsoft.com/office/drawing/2014/main" id="{B922C882-DA8B-E64B-9FFD-80D4EF834A90}"/>
              </a:ext>
            </a:extLst>
          </p:cNvPr>
          <p:cNvSpPr txBox="1"/>
          <p:nvPr/>
        </p:nvSpPr>
        <p:spPr>
          <a:xfrm>
            <a:off x="888911" y="5495686"/>
            <a:ext cx="3063659" cy="338554"/>
          </a:xfrm>
          <a:prstGeom prst="rect">
            <a:avLst/>
          </a:prstGeom>
          <a:noFill/>
        </p:spPr>
        <p:txBody>
          <a:bodyPr wrap="none" rtlCol="0">
            <a:spAutoFit/>
          </a:bodyPr>
          <a:lstStyle/>
          <a:p>
            <a:r>
              <a:rPr lang="en-NO" sz="1600" dirty="0">
                <a:solidFill>
                  <a:srgbClr val="022C2A"/>
                </a:solidFill>
                <a:latin typeface="Rubik Medium" pitchFamily="2" charset="-79"/>
                <a:cs typeface="Rubik Medium" pitchFamily="2" charset="-79"/>
              </a:rPr>
              <a:t>REDUCED COST AT EPSYK.no</a:t>
            </a:r>
          </a:p>
        </p:txBody>
      </p:sp>
      <p:sp>
        <p:nvSpPr>
          <p:cNvPr id="32" name="TextBox 31">
            <a:extLst>
              <a:ext uri="{FF2B5EF4-FFF2-40B4-BE49-F238E27FC236}">
                <a16:creationId xmlns:a16="http://schemas.microsoft.com/office/drawing/2014/main" id="{A90D37A1-CC5C-6B4F-80DA-68F15F4EBE68}"/>
              </a:ext>
            </a:extLst>
          </p:cNvPr>
          <p:cNvSpPr txBox="1"/>
          <p:nvPr/>
        </p:nvSpPr>
        <p:spPr>
          <a:xfrm>
            <a:off x="5255576" y="1946489"/>
            <a:ext cx="1242648" cy="338554"/>
          </a:xfrm>
          <a:prstGeom prst="rect">
            <a:avLst/>
          </a:prstGeom>
          <a:noFill/>
        </p:spPr>
        <p:txBody>
          <a:bodyPr wrap="none" rtlCol="0">
            <a:spAutoFit/>
          </a:bodyPr>
          <a:lstStyle/>
          <a:p>
            <a:r>
              <a:rPr lang="en-NO" sz="1600" dirty="0">
                <a:solidFill>
                  <a:srgbClr val="022C2A"/>
                </a:solidFill>
                <a:latin typeface="Rubik Medium" pitchFamily="2" charset="-79"/>
                <a:cs typeface="Rubik Medium" pitchFamily="2" charset="-79"/>
              </a:rPr>
              <a:t>FRESH AIR</a:t>
            </a:r>
          </a:p>
        </p:txBody>
      </p:sp>
      <p:sp>
        <p:nvSpPr>
          <p:cNvPr id="33" name="TextBox 32">
            <a:extLst>
              <a:ext uri="{FF2B5EF4-FFF2-40B4-BE49-F238E27FC236}">
                <a16:creationId xmlns:a16="http://schemas.microsoft.com/office/drawing/2014/main" id="{2908921E-0F4E-F049-8322-517EA0CDE171}"/>
              </a:ext>
            </a:extLst>
          </p:cNvPr>
          <p:cNvSpPr txBox="1"/>
          <p:nvPr/>
        </p:nvSpPr>
        <p:spPr>
          <a:xfrm>
            <a:off x="5295251" y="3218602"/>
            <a:ext cx="2409634" cy="338554"/>
          </a:xfrm>
          <a:prstGeom prst="rect">
            <a:avLst/>
          </a:prstGeom>
          <a:noFill/>
        </p:spPr>
        <p:txBody>
          <a:bodyPr wrap="none" rtlCol="0">
            <a:spAutoFit/>
          </a:bodyPr>
          <a:lstStyle/>
          <a:p>
            <a:r>
              <a:rPr lang="en-NO" sz="1600" dirty="0">
                <a:solidFill>
                  <a:srgbClr val="022C2A"/>
                </a:solidFill>
                <a:latin typeface="Rubik Medium" pitchFamily="2" charset="-79"/>
                <a:cs typeface="Rubik Medium" pitchFamily="2" charset="-79"/>
              </a:rPr>
              <a:t>POLITICAL INFLUENCE</a:t>
            </a:r>
          </a:p>
        </p:txBody>
      </p:sp>
      <p:sp>
        <p:nvSpPr>
          <p:cNvPr id="34" name="TextBox 33">
            <a:extLst>
              <a:ext uri="{FF2B5EF4-FFF2-40B4-BE49-F238E27FC236}">
                <a16:creationId xmlns:a16="http://schemas.microsoft.com/office/drawing/2014/main" id="{BF7C8588-4231-A64C-A936-EA8B894A37B9}"/>
              </a:ext>
            </a:extLst>
          </p:cNvPr>
          <p:cNvSpPr txBox="1"/>
          <p:nvPr/>
        </p:nvSpPr>
        <p:spPr>
          <a:xfrm>
            <a:off x="5253890" y="4470259"/>
            <a:ext cx="2589170" cy="338554"/>
          </a:xfrm>
          <a:prstGeom prst="rect">
            <a:avLst/>
          </a:prstGeom>
          <a:noFill/>
        </p:spPr>
        <p:txBody>
          <a:bodyPr wrap="none" rtlCol="0">
            <a:spAutoFit/>
          </a:bodyPr>
          <a:lstStyle/>
          <a:p>
            <a:r>
              <a:rPr lang="en-NO" sz="1600" dirty="0">
                <a:solidFill>
                  <a:srgbClr val="022C2A"/>
                </a:solidFill>
                <a:latin typeface="Rubik Medium" pitchFamily="2" charset="-79"/>
                <a:cs typeface="Rubik Medium" pitchFamily="2" charset="-79"/>
              </a:rPr>
              <a:t>LOW MEMBERSHIP COST</a:t>
            </a:r>
          </a:p>
        </p:txBody>
      </p:sp>
      <p:sp>
        <p:nvSpPr>
          <p:cNvPr id="35" name="TextBox 34">
            <a:extLst>
              <a:ext uri="{FF2B5EF4-FFF2-40B4-BE49-F238E27FC236}">
                <a16:creationId xmlns:a16="http://schemas.microsoft.com/office/drawing/2014/main" id="{7CEEAC4E-4226-3641-82DD-9953A905559C}"/>
              </a:ext>
            </a:extLst>
          </p:cNvPr>
          <p:cNvSpPr txBox="1"/>
          <p:nvPr/>
        </p:nvSpPr>
        <p:spPr>
          <a:xfrm>
            <a:off x="5253890" y="5474932"/>
            <a:ext cx="2858475" cy="338554"/>
          </a:xfrm>
          <a:prstGeom prst="rect">
            <a:avLst/>
          </a:prstGeom>
          <a:noFill/>
        </p:spPr>
        <p:txBody>
          <a:bodyPr wrap="none" rtlCol="0">
            <a:spAutoFit/>
          </a:bodyPr>
          <a:lstStyle/>
          <a:p>
            <a:r>
              <a:rPr lang="en-NO" sz="1600" dirty="0">
                <a:solidFill>
                  <a:srgbClr val="022C2A"/>
                </a:solidFill>
                <a:latin typeface="Rubik Medium" pitchFamily="2" charset="-79"/>
                <a:cs typeface="Rubik Medium" pitchFamily="2" charset="-79"/>
              </a:rPr>
              <a:t>BE PART OF A LOCAL TEAM</a:t>
            </a:r>
          </a:p>
        </p:txBody>
      </p:sp>
      <p:pic>
        <p:nvPicPr>
          <p:cNvPr id="36" name="Picture 35" descr="Graphical user interface, text&#10;&#10;Description automatically generated">
            <a:extLst>
              <a:ext uri="{FF2B5EF4-FFF2-40B4-BE49-F238E27FC236}">
                <a16:creationId xmlns:a16="http://schemas.microsoft.com/office/drawing/2014/main" id="{3E2E8E20-54A5-BA40-8580-A12D84E520CE}"/>
              </a:ext>
            </a:extLst>
          </p:cNvPr>
          <p:cNvPicPr>
            <a:picLocks noChangeAspect="1"/>
          </p:cNvPicPr>
          <p:nvPr/>
        </p:nvPicPr>
        <p:blipFill rotWithShape="1">
          <a:blip r:embed="rId2"/>
          <a:srcRect l="50793" r="41761"/>
          <a:stretch/>
        </p:blipFill>
        <p:spPr>
          <a:xfrm>
            <a:off x="4570419" y="1720265"/>
            <a:ext cx="683471" cy="4759339"/>
          </a:xfrm>
          <a:prstGeom prst="rect">
            <a:avLst/>
          </a:prstGeom>
        </p:spPr>
      </p:pic>
      <p:sp>
        <p:nvSpPr>
          <p:cNvPr id="37" name="TextBox 36">
            <a:extLst>
              <a:ext uri="{FF2B5EF4-FFF2-40B4-BE49-F238E27FC236}">
                <a16:creationId xmlns:a16="http://schemas.microsoft.com/office/drawing/2014/main" id="{3FC069D0-AB6C-A64F-BF97-7F14539EB603}"/>
              </a:ext>
            </a:extLst>
          </p:cNvPr>
          <p:cNvSpPr txBox="1"/>
          <p:nvPr/>
        </p:nvSpPr>
        <p:spPr>
          <a:xfrm>
            <a:off x="223244" y="227182"/>
            <a:ext cx="7370929" cy="646331"/>
          </a:xfrm>
          <a:prstGeom prst="rect">
            <a:avLst/>
          </a:prstGeom>
          <a:noFill/>
        </p:spPr>
        <p:txBody>
          <a:bodyPr wrap="none" rtlCol="0">
            <a:spAutoFit/>
          </a:bodyPr>
          <a:lstStyle/>
          <a:p>
            <a:r>
              <a:rPr lang="en-NO" sz="3600" dirty="0">
                <a:solidFill>
                  <a:srgbClr val="9A194E"/>
                </a:solidFill>
                <a:latin typeface="Rubik Medium" pitchFamily="2" charset="-79"/>
                <a:cs typeface="Rubik Medium" pitchFamily="2" charset="-79"/>
              </a:rPr>
              <a:t>Additional Info: The Membership</a:t>
            </a:r>
          </a:p>
        </p:txBody>
      </p:sp>
      <p:sp>
        <p:nvSpPr>
          <p:cNvPr id="2" name="TextBox 1">
            <a:extLst>
              <a:ext uri="{FF2B5EF4-FFF2-40B4-BE49-F238E27FC236}">
                <a16:creationId xmlns:a16="http://schemas.microsoft.com/office/drawing/2014/main" id="{C2D4FA8F-A5B8-AD4F-83E2-C2B8322F559A}"/>
              </a:ext>
            </a:extLst>
          </p:cNvPr>
          <p:cNvSpPr txBox="1"/>
          <p:nvPr/>
        </p:nvSpPr>
        <p:spPr>
          <a:xfrm>
            <a:off x="223244" y="1029366"/>
            <a:ext cx="8620719" cy="523220"/>
          </a:xfrm>
          <a:prstGeom prst="rect">
            <a:avLst/>
          </a:prstGeom>
          <a:noFill/>
        </p:spPr>
        <p:txBody>
          <a:bodyPr wrap="square" rtlCol="0">
            <a:spAutoFit/>
          </a:bodyPr>
          <a:lstStyle/>
          <a:p>
            <a:r>
              <a:rPr lang="en-NO" sz="1400" dirty="0">
                <a:solidFill>
                  <a:srgbClr val="022C2A"/>
                </a:solidFill>
                <a:latin typeface="Roboto Medium" panose="02000000000000000000" pitchFamily="2" charset="0"/>
                <a:ea typeface="Roboto Medium" panose="02000000000000000000" pitchFamily="2" charset="0"/>
              </a:rPr>
              <a:t>Whilst we do not wish for your work to focus on the specific benefits of an MHU membership, for your understanding we offer the following benefits &amp; services to our members:</a:t>
            </a:r>
          </a:p>
        </p:txBody>
      </p:sp>
      <p:pic>
        <p:nvPicPr>
          <p:cNvPr id="2050" name="Picture 2">
            <a:extLst>
              <a:ext uri="{FF2B5EF4-FFF2-40B4-BE49-F238E27FC236}">
                <a16:creationId xmlns:a16="http://schemas.microsoft.com/office/drawing/2014/main" id="{C2B9D983-8470-7A4C-90A2-4D9341565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7189" y="4641805"/>
            <a:ext cx="3227846" cy="22161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01163E5-F25A-5044-A78E-5D00191948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4155" y="2234105"/>
            <a:ext cx="3227845" cy="254783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F9FDFB07-7510-2040-AD07-C06893EA9C5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071" r="18544"/>
          <a:stretch/>
        </p:blipFill>
        <p:spPr bwMode="auto">
          <a:xfrm>
            <a:off x="8964155" y="1"/>
            <a:ext cx="3227845" cy="2251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456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1178</Words>
  <Application>Microsoft Office PowerPoint</Application>
  <PresentationFormat>Widescreen</PresentationFormat>
  <Paragraphs>79</Paragraphs>
  <Slides>5</Slides>
  <Notes>0</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5</vt:i4>
      </vt:variant>
    </vt:vector>
  </HeadingPairs>
  <TitlesOfParts>
    <vt:vector size="13" baseType="lpstr">
      <vt:lpstr>Arial</vt:lpstr>
      <vt:lpstr>Calibri</vt:lpstr>
      <vt:lpstr>Calibri Light</vt:lpstr>
      <vt:lpstr>Roboto Light</vt:lpstr>
      <vt:lpstr>Roboto Medium</vt:lpstr>
      <vt:lpstr>Rubik</vt:lpstr>
      <vt:lpstr>Rubik Medium</vt:lpstr>
      <vt:lpstr>Office Theme</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Sampson</dc:creator>
  <cp:lastModifiedBy>Marius Meltvedt</cp:lastModifiedBy>
  <cp:revision>16</cp:revision>
  <dcterms:created xsi:type="dcterms:W3CDTF">2022-01-05T14:53:23Z</dcterms:created>
  <dcterms:modified xsi:type="dcterms:W3CDTF">2022-03-18T07:45:45Z</dcterms:modified>
</cp:coreProperties>
</file>